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79" r:id="rId6"/>
    <p:sldId id="261" r:id="rId7"/>
    <p:sldId id="260" r:id="rId8"/>
    <p:sldId id="263" r:id="rId9"/>
    <p:sldId id="264" r:id="rId10"/>
    <p:sldId id="265" r:id="rId11"/>
    <p:sldId id="266" r:id="rId12"/>
    <p:sldId id="262" r:id="rId13"/>
    <p:sldId id="268" r:id="rId14"/>
    <p:sldId id="269" r:id="rId15"/>
    <p:sldId id="270" r:id="rId16"/>
    <p:sldId id="271" r:id="rId17"/>
    <p:sldId id="272" r:id="rId18"/>
    <p:sldId id="273" r:id="rId19"/>
    <p:sldId id="278" r:id="rId20"/>
    <p:sldId id="267" r:id="rId21"/>
    <p:sldId id="274" r:id="rId22"/>
    <p:sldId id="275" r:id="rId23"/>
    <p:sldId id="276" r:id="rId24"/>
    <p:sldId id="277" r:id="rId25"/>
    <p:sldId id="280"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3F3A"/>
    <a:srgbClr val="BCB8B1"/>
    <a:srgbClr val="E7E6E6"/>
    <a:srgbClr val="E0AFA0"/>
    <a:srgbClr val="F4F3EE"/>
    <a:srgbClr val="8A817C"/>
    <a:srgbClr val="0101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0244" autoAdjust="0"/>
  </p:normalViewPr>
  <p:slideViewPr>
    <p:cSldViewPr snapToGrid="0">
      <p:cViewPr varScale="1">
        <p:scale>
          <a:sx n="63" d="100"/>
          <a:sy n="63" d="100"/>
        </p:scale>
        <p:origin x="676" y="40"/>
      </p:cViewPr>
      <p:guideLst>
        <p:guide orient="horz" pos="4201"/>
        <p:guide pos="3840"/>
      </p:guideLst>
    </p:cSldViewPr>
  </p:slideViewPr>
  <p:outlineViewPr>
    <p:cViewPr>
      <p:scale>
        <a:sx n="33" d="100"/>
        <a:sy n="33" d="100"/>
      </p:scale>
      <p:origin x="0" y="-800"/>
    </p:cViewPr>
  </p:outlineViewPr>
  <p:notesTextViewPr>
    <p:cViewPr>
      <p:scale>
        <a:sx n="1" d="1"/>
        <a:sy n="1" d="1"/>
      </p:scale>
      <p:origin x="0" y="0"/>
    </p:cViewPr>
  </p:notesTextViewPr>
  <p:sorterViewPr>
    <p:cViewPr>
      <p:scale>
        <a:sx n="100" d="100"/>
        <a:sy n="100" d="100"/>
      </p:scale>
      <p:origin x="0" y="-81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D190A-DAE5-4172-8088-30903994D809}" type="datetimeFigureOut">
              <a:rPr lang="fr-FR" smtClean="0"/>
              <a:t>28/03/2023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48D468-919C-4D0A-9577-479A08E9CE39}" type="slidenum">
              <a:rPr lang="fr-FR" smtClean="0"/>
              <a:t>‹N°›</a:t>
            </a:fld>
            <a:endParaRPr lang="fr-FR"/>
          </a:p>
        </p:txBody>
      </p:sp>
    </p:spTree>
    <p:extLst>
      <p:ext uri="{BB962C8B-B14F-4D97-AF65-F5344CB8AC3E}">
        <p14:creationId xmlns:p14="http://schemas.microsoft.com/office/powerpoint/2010/main" val="238539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848D468-919C-4D0A-9577-479A08E9CE39}" type="slidenum">
              <a:rPr lang="fr-FR" smtClean="0"/>
              <a:t>1</a:t>
            </a:fld>
            <a:endParaRPr lang="fr-FR"/>
          </a:p>
        </p:txBody>
      </p:sp>
    </p:spTree>
    <p:extLst>
      <p:ext uri="{BB962C8B-B14F-4D97-AF65-F5344CB8AC3E}">
        <p14:creationId xmlns:p14="http://schemas.microsoft.com/office/powerpoint/2010/main" val="109860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rtl="0"/>
            <a:r>
              <a:rPr lang="fr-FR" sz="1200" kern="1200" dirty="0" smtClean="0">
                <a:solidFill>
                  <a:schemeClr val="tx1"/>
                </a:solidFill>
                <a:effectLst/>
                <a:latin typeface="+mn-lt"/>
                <a:ea typeface="+mn-ea"/>
                <a:cs typeface="+mn-cs"/>
              </a:rPr>
              <a:t>(A|B) est la probabilité de l'événement A sachant que B est vrai.</a:t>
            </a:r>
          </a:p>
          <a:p>
            <a:pPr lvl="0"/>
            <a:r>
              <a:rPr lang="fr-FR" sz="1200" kern="1200" dirty="0" smtClean="0">
                <a:solidFill>
                  <a:schemeClr val="tx1"/>
                </a:solidFill>
                <a:effectLst/>
                <a:latin typeface="+mn-lt"/>
                <a:ea typeface="+mn-ea"/>
                <a:cs typeface="+mn-cs"/>
              </a:rPr>
              <a:t>P(B|A) est la probabilité de l'événement B sachant que A est vrai.</a:t>
            </a:r>
          </a:p>
          <a:p>
            <a:pPr lvl="0"/>
            <a:r>
              <a:rPr lang="fr-FR" sz="1200" kern="1200" dirty="0" smtClean="0">
                <a:solidFill>
                  <a:schemeClr val="tx1"/>
                </a:solidFill>
                <a:effectLst/>
                <a:latin typeface="+mn-lt"/>
                <a:ea typeface="+mn-ea"/>
                <a:cs typeface="+mn-cs"/>
              </a:rPr>
              <a:t>P(A) est la probabilité de l'événement A.</a:t>
            </a:r>
          </a:p>
          <a:p>
            <a:pPr lvl="0"/>
            <a:r>
              <a:rPr lang="fr-FR" sz="1200" kern="1200" dirty="0" smtClean="0">
                <a:solidFill>
                  <a:schemeClr val="tx1"/>
                </a:solidFill>
                <a:effectLst/>
                <a:latin typeface="+mn-lt"/>
                <a:ea typeface="+mn-ea"/>
                <a:cs typeface="+mn-cs"/>
              </a:rPr>
              <a:t>P(B) est la probabilité de l'événement B.</a:t>
            </a:r>
          </a:p>
          <a:p>
            <a:r>
              <a:rPr lang="fr-FR" sz="1200" kern="1200" dirty="0" smtClean="0">
                <a:solidFill>
                  <a:schemeClr val="tx1"/>
                </a:solidFill>
                <a:effectLst/>
                <a:latin typeface="+mn-lt"/>
                <a:ea typeface="+mn-ea"/>
                <a:cs typeface="+mn-cs"/>
              </a:rPr>
              <a:t>% Le théorème de Bayes est largement utilisé en statistiques, en apprentissage automatique et en intelligence artificielle pour modéliser des problèmes de classification, de prédiction et d'estimation de paramètres parmi les méthodes </a:t>
            </a:r>
            <a:r>
              <a:rPr lang="fr-FR" sz="1200" kern="1200" dirty="0" err="1" smtClean="0">
                <a:solidFill>
                  <a:schemeClr val="tx1"/>
                </a:solidFill>
                <a:effectLst/>
                <a:latin typeface="+mn-lt"/>
                <a:ea typeface="+mn-ea"/>
                <a:cs typeface="+mn-cs"/>
              </a:rPr>
              <a:t>basee</a:t>
            </a:r>
            <a:r>
              <a:rPr lang="fr-FR" sz="1200" kern="1200" dirty="0" smtClean="0">
                <a:solidFill>
                  <a:schemeClr val="tx1"/>
                </a:solidFill>
                <a:effectLst/>
                <a:latin typeface="+mn-lt"/>
                <a:ea typeface="+mn-ea"/>
                <a:cs typeface="+mn-cs"/>
              </a:rPr>
              <a:t> sur ce </a:t>
            </a:r>
            <a:r>
              <a:rPr lang="fr-FR" sz="1200" kern="1200" dirty="0" err="1" smtClean="0">
                <a:solidFill>
                  <a:schemeClr val="tx1"/>
                </a:solidFill>
                <a:effectLst/>
                <a:latin typeface="+mn-lt"/>
                <a:ea typeface="+mn-ea"/>
                <a:cs typeface="+mn-cs"/>
              </a:rPr>
              <a:t>theoreme</a:t>
            </a:r>
            <a:r>
              <a:rPr lang="fr-FR" sz="1200" kern="1200" dirty="0" smtClean="0">
                <a:solidFill>
                  <a:schemeClr val="tx1"/>
                </a:solidFill>
                <a:effectLst/>
                <a:latin typeface="+mn-lt"/>
                <a:ea typeface="+mn-ea"/>
                <a:cs typeface="+mn-cs"/>
              </a:rPr>
              <a:t> on </a:t>
            </a:r>
            <a:r>
              <a:rPr lang="fr-FR" sz="1200" kern="1200" dirty="0" err="1" smtClean="0">
                <a:solidFill>
                  <a:schemeClr val="tx1"/>
                </a:solidFill>
                <a:effectLst/>
                <a:latin typeface="+mn-lt"/>
                <a:ea typeface="+mn-ea"/>
                <a:cs typeface="+mn-cs"/>
              </a:rPr>
              <a:t>presente</a:t>
            </a:r>
            <a:r>
              <a:rPr lang="fr-FR" sz="1200" kern="1200" dirty="0" smtClean="0">
                <a:solidFill>
                  <a:schemeClr val="tx1"/>
                </a:solidFill>
                <a:effectLst/>
                <a:latin typeface="+mn-lt"/>
                <a:ea typeface="+mn-ea"/>
                <a:cs typeface="+mn-cs"/>
              </a:rPr>
              <a:t> le classificateur naïve bayésien.%</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848D468-919C-4D0A-9577-479A08E9CE39}" type="slidenum">
              <a:rPr lang="fr-FR" smtClean="0"/>
              <a:t>6</a:t>
            </a:fld>
            <a:endParaRPr lang="fr-FR"/>
          </a:p>
        </p:txBody>
      </p:sp>
    </p:spTree>
    <p:extLst>
      <p:ext uri="{BB962C8B-B14F-4D97-AF65-F5344CB8AC3E}">
        <p14:creationId xmlns:p14="http://schemas.microsoft.com/office/powerpoint/2010/main" val="135788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dirty="0" smtClean="0">
                <a:latin typeface="Bebas Neue Bold" panose="020B0604020202020204" charset="0"/>
              </a:rPr>
              <a:t>Pour mieux comprendre le classificateur BAYÉSIEN NAÏF, déroulons-le sur un exemple simple.</a:t>
            </a:r>
            <a:endParaRPr lang="fr-FR" dirty="0"/>
          </a:p>
        </p:txBody>
      </p:sp>
      <p:sp>
        <p:nvSpPr>
          <p:cNvPr id="4" name="Espace réservé du numéro de diapositive 3"/>
          <p:cNvSpPr>
            <a:spLocks noGrp="1"/>
          </p:cNvSpPr>
          <p:nvPr>
            <p:ph type="sldNum" sz="quarter" idx="10"/>
          </p:nvPr>
        </p:nvSpPr>
        <p:spPr/>
        <p:txBody>
          <a:bodyPr/>
          <a:lstStyle/>
          <a:p>
            <a:fld id="{F848D468-919C-4D0A-9577-479A08E9CE39}" type="slidenum">
              <a:rPr lang="fr-FR" smtClean="0"/>
              <a:t>13</a:t>
            </a:fld>
            <a:endParaRPr lang="fr-FR"/>
          </a:p>
        </p:txBody>
      </p:sp>
    </p:spTree>
    <p:extLst>
      <p:ext uri="{BB962C8B-B14F-4D97-AF65-F5344CB8AC3E}">
        <p14:creationId xmlns:p14="http://schemas.microsoft.com/office/powerpoint/2010/main" val="194394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848D468-919C-4D0A-9577-479A08E9CE39}" type="slidenum">
              <a:rPr lang="fr-FR" smtClean="0"/>
              <a:t>22</a:t>
            </a:fld>
            <a:endParaRPr lang="fr-FR"/>
          </a:p>
        </p:txBody>
      </p:sp>
    </p:spTree>
    <p:extLst>
      <p:ext uri="{BB962C8B-B14F-4D97-AF65-F5344CB8AC3E}">
        <p14:creationId xmlns:p14="http://schemas.microsoft.com/office/powerpoint/2010/main" val="39051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372420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45456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1466666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1204022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380498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909907B9-9494-44A0-A18D-F25616AF443E}" type="datetimeFigureOut">
              <a:rPr lang="fr-FR" smtClean="0"/>
              <a:t>28/03/2023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4023654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09907B9-9494-44A0-A18D-F25616AF443E}" type="datetimeFigureOut">
              <a:rPr lang="fr-FR" smtClean="0"/>
              <a:t>28/03/2023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30026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909907B9-9494-44A0-A18D-F25616AF443E}" type="datetimeFigureOut">
              <a:rPr lang="fr-FR" smtClean="0"/>
              <a:t>28/03/2023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211747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09907B9-9494-44A0-A18D-F25616AF443E}" type="datetimeFigureOut">
              <a:rPr lang="fr-FR" smtClean="0"/>
              <a:t>28/03/2023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146179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09907B9-9494-44A0-A18D-F25616AF443E}" type="datetimeFigureOut">
              <a:rPr lang="fr-FR" smtClean="0"/>
              <a:t>28/03/2023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300906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909907B9-9494-44A0-A18D-F25616AF443E}" type="datetimeFigureOut">
              <a:rPr lang="fr-FR" smtClean="0"/>
              <a:t>28/03/2023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D503E00-FCD4-4C43-AEEF-9915D61A5C58}" type="slidenum">
              <a:rPr lang="fr-FR" smtClean="0"/>
              <a:t>‹N°›</a:t>
            </a:fld>
            <a:endParaRPr lang="fr-FR"/>
          </a:p>
        </p:txBody>
      </p:sp>
    </p:spTree>
    <p:extLst>
      <p:ext uri="{BB962C8B-B14F-4D97-AF65-F5344CB8AC3E}">
        <p14:creationId xmlns:p14="http://schemas.microsoft.com/office/powerpoint/2010/main" val="1227055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907B9-9494-44A0-A18D-F25616AF443E}" type="datetimeFigureOut">
              <a:rPr lang="fr-FR" smtClean="0"/>
              <a:t>28/03/2023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03E00-FCD4-4C43-AEEF-9915D61A5C58}" type="slidenum">
              <a:rPr lang="fr-FR" smtClean="0"/>
              <a:t>‹N°›</a:t>
            </a:fld>
            <a:endParaRPr lang="fr-FR"/>
          </a:p>
        </p:txBody>
      </p:sp>
    </p:spTree>
    <p:extLst>
      <p:ext uri="{BB962C8B-B14F-4D97-AF65-F5344CB8AC3E}">
        <p14:creationId xmlns:p14="http://schemas.microsoft.com/office/powerpoint/2010/main" val="3356657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60.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6" name="Rectangle 5"/>
          <p:cNvSpPr/>
          <p:nvPr/>
        </p:nvSpPr>
        <p:spPr>
          <a:xfrm>
            <a:off x="6602151" y="5164527"/>
            <a:ext cx="6399627" cy="1600438"/>
          </a:xfrm>
          <a:prstGeom prst="rect">
            <a:avLst/>
          </a:prstGeom>
        </p:spPr>
        <p:txBody>
          <a:bodyPr wrap="square">
            <a:spAutoFit/>
          </a:bodyPr>
          <a:lstStyle/>
          <a:p>
            <a:pPr algn="ctr"/>
            <a:r>
              <a:rPr lang="fr-FR" sz="2600" dirty="0">
                <a:solidFill>
                  <a:srgbClr val="463F3A"/>
                </a:solidFill>
                <a:latin typeface="AvenirNext LT Pro Bold" panose="020B0804020202020204" pitchFamily="34" charset="0"/>
              </a:rPr>
              <a:t>Présenté par </a:t>
            </a:r>
            <a:r>
              <a:rPr lang="fr-FR" sz="2600" dirty="0" smtClean="0">
                <a:solidFill>
                  <a:srgbClr val="463F3A"/>
                </a:solidFill>
                <a:latin typeface="AvenirNext LT Pro Bold" panose="020B0804020202020204" pitchFamily="34" charset="0"/>
              </a:rPr>
              <a:t>:</a:t>
            </a:r>
          </a:p>
          <a:p>
            <a:pPr algn="ctr"/>
            <a:r>
              <a:rPr lang="fr-FR" sz="2400" dirty="0">
                <a:solidFill>
                  <a:srgbClr val="8A817C"/>
                </a:solidFill>
                <a:latin typeface="AvenirNext LT Pro Bold" panose="020B0804020202020204" pitchFamily="34" charset="0"/>
              </a:rPr>
              <a:t>HAFIANE </a:t>
            </a:r>
            <a:r>
              <a:rPr lang="fr-FR" sz="2400" dirty="0" err="1" smtClean="0">
                <a:solidFill>
                  <a:srgbClr val="8A817C"/>
                </a:solidFill>
                <a:latin typeface="AvenirNext LT Pro Bold" panose="020B0804020202020204" pitchFamily="34" charset="0"/>
              </a:rPr>
              <a:t>Boutayna</a:t>
            </a:r>
            <a:endParaRPr lang="fr-FR" sz="2400" dirty="0" smtClean="0">
              <a:solidFill>
                <a:srgbClr val="8A817C"/>
              </a:solidFill>
              <a:latin typeface="AvenirNext LT Pro Bold" panose="020B0804020202020204" pitchFamily="34" charset="0"/>
            </a:endParaRPr>
          </a:p>
          <a:p>
            <a:pPr algn="ctr"/>
            <a:r>
              <a:rPr lang="fr-FR" sz="2400" dirty="0" smtClean="0">
                <a:solidFill>
                  <a:srgbClr val="8A817C"/>
                </a:solidFill>
                <a:latin typeface="AvenirNext LT Pro Bold" panose="020B0804020202020204" pitchFamily="34" charset="0"/>
              </a:rPr>
              <a:t>CHAMAKH Chaimaa</a:t>
            </a:r>
          </a:p>
          <a:p>
            <a:pPr algn="ctr"/>
            <a:r>
              <a:rPr lang="fr-FR" sz="2400" dirty="0" smtClean="0">
                <a:solidFill>
                  <a:srgbClr val="8A817C"/>
                </a:solidFill>
                <a:latin typeface="AvenirNext LT Pro Bold" panose="020B0804020202020204" pitchFamily="34" charset="0"/>
              </a:rPr>
              <a:t>LOUDGHIRI Oumayma</a:t>
            </a:r>
            <a:endParaRPr lang="fr-FR" sz="2400" dirty="0">
              <a:solidFill>
                <a:srgbClr val="8A817C"/>
              </a:solidFill>
              <a:latin typeface="AvenirNext LT Pro Bold" panose="020B0804020202020204" pitchFamily="34" charset="0"/>
            </a:endParaRPr>
          </a:p>
        </p:txBody>
      </p:sp>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059" y="5657204"/>
            <a:ext cx="2898710" cy="1365614"/>
          </a:xfrm>
          <a:prstGeom prst="rect">
            <a:avLst/>
          </a:prstGeom>
        </p:spPr>
      </p:pic>
      <p:sp>
        <p:nvSpPr>
          <p:cNvPr id="8" name="ZoneTexte 7"/>
          <p:cNvSpPr txBox="1"/>
          <p:nvPr/>
        </p:nvSpPr>
        <p:spPr>
          <a:xfrm>
            <a:off x="5295480" y="2733327"/>
            <a:ext cx="6778074" cy="1846659"/>
          </a:xfrm>
          <a:prstGeom prst="rect">
            <a:avLst/>
          </a:prstGeom>
          <a:noFill/>
        </p:spPr>
        <p:txBody>
          <a:bodyPr wrap="none" rtlCol="0">
            <a:spAutoFit/>
          </a:bodyPr>
          <a:lstStyle/>
          <a:p>
            <a:pPr algn="ctr"/>
            <a:r>
              <a:rPr lang="fr-FR" sz="48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LE CLASSIFICATEUR </a:t>
            </a:r>
          </a:p>
          <a:p>
            <a:pPr algn="ctr"/>
            <a:r>
              <a:rPr lang="fr-FR" sz="48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BAYÉSIEN NAÏF</a:t>
            </a:r>
          </a:p>
          <a:p>
            <a:endParaRPr lang="fr-FR"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endParaRPr>
          </a:p>
        </p:txBody>
      </p:sp>
    </p:spTree>
    <p:extLst>
      <p:ext uri="{BB962C8B-B14F-4D97-AF65-F5344CB8AC3E}">
        <p14:creationId xmlns:p14="http://schemas.microsoft.com/office/powerpoint/2010/main" val="2534394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4800" dirty="0">
              <a:solidFill>
                <a:srgbClr val="E0AFA0"/>
              </a:solidFill>
            </a:endParaRPr>
          </a:p>
        </p:txBody>
      </p:sp>
      <p:sp>
        <p:nvSpPr>
          <p:cNvPr id="13" name="Rectangle 12"/>
          <p:cNvSpPr/>
          <p:nvPr/>
        </p:nvSpPr>
        <p:spPr>
          <a:xfrm>
            <a:off x="11304054" y="6324039"/>
            <a:ext cx="887946" cy="297711"/>
          </a:xfrm>
          <a:prstGeom prst="rect">
            <a:avLst/>
          </a:prstGeom>
          <a:solidFill>
            <a:srgbClr val="BCB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0798274" y="6324039"/>
            <a:ext cx="419516" cy="297711"/>
          </a:xfrm>
          <a:prstGeom prst="rect">
            <a:avLst/>
          </a:prstGeom>
          <a:solidFill>
            <a:srgbClr val="F4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63F3A"/>
              </a:solidFill>
            </a:endParaRPr>
          </a:p>
        </p:txBody>
      </p:sp>
      <p:sp>
        <p:nvSpPr>
          <p:cNvPr id="15" name="ZoneTexte 14"/>
          <p:cNvSpPr txBox="1"/>
          <p:nvPr/>
        </p:nvSpPr>
        <p:spPr>
          <a:xfrm>
            <a:off x="10760312" y="6274992"/>
            <a:ext cx="514885" cy="400110"/>
          </a:xfrm>
          <a:prstGeom prst="rect">
            <a:avLst/>
          </a:prstGeom>
          <a:noFill/>
        </p:spPr>
        <p:txBody>
          <a:bodyPr wrap="none" rtlCol="0">
            <a:spAutoFit/>
          </a:bodyPr>
          <a:lstStyle/>
          <a:p>
            <a:pPr lvl="0"/>
            <a:r>
              <a:rPr lang="fr-FR" sz="2000" b="1" dirty="0" smtClean="0">
                <a:solidFill>
                  <a:srgbClr val="E0AFA0"/>
                </a:solidFill>
                <a:latin typeface="AvenirNext LT Pro Bold" panose="020B0804020202020204" pitchFamily="34" charset="0"/>
              </a:rPr>
              <a:t>10</a:t>
            </a:r>
            <a:endParaRPr lang="fr-FR" sz="2000" b="1" dirty="0">
              <a:solidFill>
                <a:srgbClr val="E0AFA0"/>
              </a:solidFill>
              <a:latin typeface="AvenirNext LT Pro Bold" panose="020B0804020202020204" pitchFamily="34" charset="0"/>
            </a:endParaRPr>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93" y="0"/>
            <a:ext cx="12049407" cy="6858000"/>
          </a:xfrm>
          <a:prstGeom prst="rect">
            <a:avLst/>
          </a:prstGeom>
        </p:spPr>
      </p:pic>
      <p:sp>
        <p:nvSpPr>
          <p:cNvPr id="17" name="Rectangle 16"/>
          <p:cNvSpPr/>
          <p:nvPr/>
        </p:nvSpPr>
        <p:spPr>
          <a:xfrm>
            <a:off x="1517420" y="1920606"/>
            <a:ext cx="6096000" cy="2246769"/>
          </a:xfrm>
          <a:prstGeom prst="rect">
            <a:avLst/>
          </a:prstGeom>
        </p:spPr>
        <p:txBody>
          <a:bodyPr>
            <a:spAutoFit/>
          </a:bodyPr>
          <a:lstStyle/>
          <a:p>
            <a:r>
              <a:rPr lang="fr-FR" sz="2800" b="1" dirty="0" smtClean="0">
                <a:solidFill>
                  <a:srgbClr val="E0AFA0"/>
                </a:solidFill>
                <a:latin typeface="Bebas Neue Bold" panose="020B0604020202020204" charset="0"/>
              </a:rPr>
              <a:t>Le caractère "naïf" de ce théorème vient du fait qu'on suppose l'indépendance des différentes classes Bi...</a:t>
            </a:r>
            <a:r>
              <a:rPr lang="fr-FR" sz="2800" b="1" dirty="0" err="1" smtClean="0">
                <a:solidFill>
                  <a:srgbClr val="E0AFA0"/>
                </a:solidFill>
                <a:latin typeface="Bebas Neue Bold" panose="020B0604020202020204" charset="0"/>
              </a:rPr>
              <a:t>Bj</a:t>
            </a:r>
            <a:r>
              <a:rPr lang="fr-FR" sz="2800" b="1" dirty="0" smtClean="0">
                <a:solidFill>
                  <a:srgbClr val="E0AFA0"/>
                </a:solidFill>
                <a:latin typeface="Bebas Neue Bold" panose="020B0604020202020204" charset="0"/>
              </a:rPr>
              <a:t>. Ce qui en d'autres termes se traduit par : </a:t>
            </a:r>
            <a:endParaRPr lang="fr-FR" sz="2800" b="1" dirty="0">
              <a:solidFill>
                <a:srgbClr val="E0AFA0"/>
              </a:solidFill>
              <a:latin typeface="Bebas Neue Bold" panose="020B0604020202020204" charset="0"/>
            </a:endParaRPr>
          </a:p>
        </p:txBody>
      </p:sp>
      <mc:AlternateContent xmlns:mc="http://schemas.openxmlformats.org/markup-compatibility/2006" xmlns:a14="http://schemas.microsoft.com/office/drawing/2010/main">
        <mc:Choice Requires="a14">
          <p:sp>
            <p:nvSpPr>
              <p:cNvPr id="18" name="Rectangle 17"/>
              <p:cNvSpPr/>
              <p:nvPr/>
            </p:nvSpPr>
            <p:spPr>
              <a:xfrm>
                <a:off x="8382000" y="2356173"/>
                <a:ext cx="2559668" cy="1019638"/>
              </a:xfrm>
              <a:prstGeom prst="rect">
                <a:avLst/>
              </a:prstGeom>
            </p:spPr>
            <p:txBody>
              <a:bodyPr wrap="square">
                <a:spAutoFit/>
              </a:bodyPr>
              <a:lstStyle/>
              <a:p>
                <a:r>
                  <a:rPr lang="fr-FR" sz="2800" i="1" dirty="0" smtClean="0">
                    <a:solidFill>
                      <a:srgbClr val="8A817C"/>
                    </a:solidFill>
                    <a:latin typeface="Cambria Math" panose="02040503050406030204" pitchFamily="18" charset="0"/>
                    <a:ea typeface="Cambria Math" panose="02040503050406030204" pitchFamily="18" charset="0"/>
                  </a:rPr>
                  <a:t>P(</a:t>
                </a:r>
                <a14:m>
                  <m:oMath xmlns:m="http://schemas.openxmlformats.org/officeDocument/2006/math">
                    <m:sSub>
                      <m:sSubPr>
                        <m:ctrlPr>
                          <a:rPr lang="fr-FR" sz="2800" i="1">
                            <a:solidFill>
                              <a:srgbClr val="8A817C"/>
                            </a:solidFill>
                            <a:latin typeface="Cambria Math" panose="02040503050406030204" pitchFamily="18" charset="0"/>
                            <a:ea typeface="Cambria Math" panose="02040503050406030204" pitchFamily="18" charset="0"/>
                          </a:rPr>
                        </m:ctrlPr>
                      </m:sSubPr>
                      <m:e>
                        <m:r>
                          <a:rPr lang="en-ZA" sz="2800" i="1">
                            <a:solidFill>
                              <a:srgbClr val="8A817C"/>
                            </a:solidFill>
                            <a:latin typeface="Cambria Math" panose="02040503050406030204" pitchFamily="18" charset="0"/>
                            <a:ea typeface="Cambria Math" panose="02040503050406030204" pitchFamily="18" charset="0"/>
                          </a:rPr>
                          <m:t>𝐵</m:t>
                        </m:r>
                      </m:e>
                      <m:sub>
                        <m:r>
                          <a:rPr lang="en-ZA" sz="2800" b="0" i="1" smtClean="0">
                            <a:solidFill>
                              <a:srgbClr val="8A817C"/>
                            </a:solidFill>
                            <a:latin typeface="Cambria Math" panose="02040503050406030204" pitchFamily="18" charset="0"/>
                            <a:ea typeface="Cambria Math" panose="02040503050406030204" pitchFamily="18" charset="0"/>
                          </a:rPr>
                          <m:t>𝑖</m:t>
                        </m:r>
                      </m:sub>
                    </m:sSub>
                    <m:d>
                      <m:dPr>
                        <m:begChr m:val="|"/>
                        <m:ctrlPr>
                          <a:rPr lang="en-ZA" sz="2800" b="0" i="1" smtClean="0">
                            <a:solidFill>
                              <a:srgbClr val="8A817C"/>
                            </a:solidFill>
                            <a:latin typeface="Cambria Math" panose="02040503050406030204" pitchFamily="18" charset="0"/>
                            <a:ea typeface="Cambria Math" panose="02040503050406030204" pitchFamily="18" charset="0"/>
                          </a:rPr>
                        </m:ctrlPr>
                      </m:dPr>
                      <m:e>
                        <m:r>
                          <a:rPr lang="en-ZA" sz="2800" b="0" i="1" smtClean="0">
                            <a:solidFill>
                              <a:srgbClr val="8A817C"/>
                            </a:solidFill>
                            <a:latin typeface="Cambria Math" panose="02040503050406030204" pitchFamily="18" charset="0"/>
                            <a:ea typeface="Cambria Math" panose="02040503050406030204" pitchFamily="18" charset="0"/>
                          </a:rPr>
                          <m:t>𝐴</m:t>
                        </m:r>
                        <m:r>
                          <a:rPr lang="en-ZA" sz="2800" b="0" i="1" smtClean="0">
                            <a:solidFill>
                              <a:srgbClr val="8A817C"/>
                            </a:solidFill>
                            <a:latin typeface="Cambria Math" panose="02040503050406030204" pitchFamily="18" charset="0"/>
                            <a:ea typeface="Cambria Math" panose="02040503050406030204" pitchFamily="18" charset="0"/>
                          </a:rPr>
                          <m:t>,</m:t>
                        </m:r>
                        <m:sSub>
                          <m:sSubPr>
                            <m:ctrlPr>
                              <a:rPr lang="fr-FR" sz="2800" i="1">
                                <a:solidFill>
                                  <a:srgbClr val="8A817C"/>
                                </a:solidFill>
                                <a:latin typeface="Cambria Math" panose="02040503050406030204" pitchFamily="18" charset="0"/>
                                <a:ea typeface="Cambria Math" panose="02040503050406030204" pitchFamily="18" charset="0"/>
                              </a:rPr>
                            </m:ctrlPr>
                          </m:sSubPr>
                          <m:e>
                            <m:r>
                              <a:rPr lang="en-ZA" sz="2800" i="1">
                                <a:solidFill>
                                  <a:srgbClr val="8A817C"/>
                                </a:solidFill>
                                <a:latin typeface="Cambria Math" panose="02040503050406030204" pitchFamily="18" charset="0"/>
                                <a:ea typeface="Cambria Math" panose="02040503050406030204" pitchFamily="18" charset="0"/>
                              </a:rPr>
                              <m:t>𝐵</m:t>
                            </m:r>
                          </m:e>
                          <m:sub>
                            <m:r>
                              <a:rPr lang="en-ZA" sz="2800" b="0" i="1" smtClean="0">
                                <a:solidFill>
                                  <a:srgbClr val="8A817C"/>
                                </a:solidFill>
                                <a:latin typeface="Cambria Math" panose="02040503050406030204" pitchFamily="18" charset="0"/>
                                <a:ea typeface="Cambria Math" panose="02040503050406030204" pitchFamily="18" charset="0"/>
                              </a:rPr>
                              <m:t>𝑗</m:t>
                            </m:r>
                          </m:sub>
                        </m:sSub>
                      </m:e>
                    </m:d>
                    <m:r>
                      <a:rPr lang="en-ZA" sz="2800" b="0" i="1" smtClean="0">
                        <a:solidFill>
                          <a:srgbClr val="8A817C"/>
                        </a:solidFill>
                        <a:latin typeface="Cambria Math" panose="02040503050406030204" pitchFamily="18" charset="0"/>
                        <a:ea typeface="Cambria Math" panose="02040503050406030204" pitchFamily="18" charset="0"/>
                      </a:rPr>
                      <m:t>=</m:t>
                    </m:r>
                    <m:r>
                      <m:rPr>
                        <m:nor/>
                      </m:rPr>
                      <a:rPr lang="fr-FR" sz="2800" i="1" dirty="0">
                        <a:solidFill>
                          <a:srgbClr val="8A817C"/>
                        </a:solidFill>
                        <a:latin typeface="Cambria Math" panose="02040503050406030204" pitchFamily="18" charset="0"/>
                        <a:ea typeface="Cambria Math" panose="02040503050406030204" pitchFamily="18" charset="0"/>
                      </a:rPr>
                      <m:t>P</m:t>
                    </m:r>
                    <m:r>
                      <m:rPr>
                        <m:nor/>
                      </m:rPr>
                      <a:rPr lang="fr-FR" sz="2800" i="1" dirty="0">
                        <a:solidFill>
                          <a:srgbClr val="8A817C"/>
                        </a:solidFill>
                        <a:latin typeface="Cambria Math" panose="02040503050406030204" pitchFamily="18" charset="0"/>
                        <a:ea typeface="Cambria Math" panose="02040503050406030204" pitchFamily="18" charset="0"/>
                      </a:rPr>
                      <m:t>(</m:t>
                    </m:r>
                    <m:sSub>
                      <m:sSubPr>
                        <m:ctrlPr>
                          <a:rPr lang="fr-FR" sz="2800" i="1">
                            <a:solidFill>
                              <a:srgbClr val="8A817C"/>
                            </a:solidFill>
                            <a:latin typeface="Cambria Math" panose="02040503050406030204" pitchFamily="18" charset="0"/>
                            <a:ea typeface="Cambria Math" panose="02040503050406030204" pitchFamily="18" charset="0"/>
                          </a:rPr>
                        </m:ctrlPr>
                      </m:sSubPr>
                      <m:e>
                        <m:r>
                          <a:rPr lang="en-ZA" sz="2800" i="1">
                            <a:solidFill>
                              <a:srgbClr val="8A817C"/>
                            </a:solidFill>
                            <a:latin typeface="Cambria Math" panose="02040503050406030204" pitchFamily="18" charset="0"/>
                            <a:ea typeface="Cambria Math" panose="02040503050406030204" pitchFamily="18" charset="0"/>
                          </a:rPr>
                          <m:t>𝐵</m:t>
                        </m:r>
                      </m:e>
                      <m:sub>
                        <m:r>
                          <a:rPr lang="en-ZA" sz="2800" i="1">
                            <a:solidFill>
                              <a:srgbClr val="8A817C"/>
                            </a:solidFill>
                            <a:latin typeface="Cambria Math" panose="02040503050406030204" pitchFamily="18" charset="0"/>
                            <a:ea typeface="Cambria Math" panose="02040503050406030204" pitchFamily="18" charset="0"/>
                          </a:rPr>
                          <m:t>𝑖</m:t>
                        </m:r>
                      </m:sub>
                    </m:sSub>
                    <m:d>
                      <m:dPr>
                        <m:begChr m:val="|"/>
                        <m:ctrlPr>
                          <a:rPr lang="en-ZA" sz="2800" i="1">
                            <a:solidFill>
                              <a:srgbClr val="8A817C"/>
                            </a:solidFill>
                            <a:latin typeface="Cambria Math" panose="02040503050406030204" pitchFamily="18" charset="0"/>
                            <a:ea typeface="Cambria Math" panose="02040503050406030204" pitchFamily="18" charset="0"/>
                          </a:rPr>
                        </m:ctrlPr>
                      </m:dPr>
                      <m:e>
                        <m:r>
                          <a:rPr lang="en-ZA" sz="2800" i="1">
                            <a:solidFill>
                              <a:srgbClr val="8A817C"/>
                            </a:solidFill>
                            <a:latin typeface="Cambria Math" panose="02040503050406030204" pitchFamily="18" charset="0"/>
                            <a:ea typeface="Cambria Math" panose="02040503050406030204" pitchFamily="18" charset="0"/>
                          </a:rPr>
                          <m:t>𝐴</m:t>
                        </m:r>
                        <m:r>
                          <a:rPr lang="fr-FR" sz="2800" i="1" smtClean="0">
                            <a:solidFill>
                              <a:srgbClr val="8A817C"/>
                            </a:solidFill>
                            <a:latin typeface="Cambria Math" panose="02040503050406030204" pitchFamily="18" charset="0"/>
                            <a:ea typeface="Cambria Math" panose="02040503050406030204" pitchFamily="18" charset="0"/>
                          </a:rPr>
                          <m:t> </m:t>
                        </m:r>
                      </m:e>
                    </m:d>
                  </m:oMath>
                </a14:m>
                <a:endParaRPr lang="fr-FR" sz="2800" dirty="0">
                  <a:solidFill>
                    <a:srgbClr val="8A817C"/>
                  </a:solidFill>
                  <a:latin typeface="Cambria Math" panose="02040503050406030204" pitchFamily="18" charset="0"/>
                  <a:ea typeface="Cambria Math" panose="020405030504060302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8382000" y="2356173"/>
                <a:ext cx="2559668" cy="1019638"/>
              </a:xfrm>
              <a:prstGeom prst="rect">
                <a:avLst/>
              </a:prstGeom>
              <a:blipFill rotWithShape="0">
                <a:blip r:embed="rId3"/>
                <a:stretch>
                  <a:fillRect l="-4762" t="-4790"/>
                </a:stretch>
              </a:blipFill>
            </p:spPr>
            <p:txBody>
              <a:bodyPr/>
              <a:lstStyle/>
              <a:p>
                <a:r>
                  <a:rPr lang="fr-FR">
                    <a:noFill/>
                  </a:rPr>
                  <a:t> </a:t>
                </a:r>
              </a:p>
            </p:txBody>
          </p:sp>
        </mc:Fallback>
      </mc:AlternateContent>
    </p:spTree>
    <p:extLst>
      <p:ext uri="{BB962C8B-B14F-4D97-AF65-F5344CB8AC3E}">
        <p14:creationId xmlns:p14="http://schemas.microsoft.com/office/powerpoint/2010/main" val="36696780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11</a:t>
            </a:r>
            <a:endParaRPr lang="fr-FR" sz="2000" b="1" dirty="0">
              <a:solidFill>
                <a:srgbClr val="8A817C"/>
              </a:solidFill>
              <a:latin typeface="AvenirNext LT Pro Bold" panose="020B0804020202020204" pitchFamily="34" charset="0"/>
            </a:endParaRPr>
          </a:p>
        </p:txBody>
      </p:sp>
      <p:sp>
        <p:nvSpPr>
          <p:cNvPr id="8" name="ZoneTexte 7"/>
          <p:cNvSpPr txBox="1"/>
          <p:nvPr/>
        </p:nvSpPr>
        <p:spPr>
          <a:xfrm>
            <a:off x="321098" y="139736"/>
            <a:ext cx="10818283" cy="523220"/>
          </a:xfrm>
          <a:prstGeom prst="rect">
            <a:avLst/>
          </a:prstGeom>
          <a:noFill/>
        </p:spPr>
        <p:txBody>
          <a:bodyPr wrap="none" rtlCol="0">
            <a:spAutoFit/>
          </a:bodyPr>
          <a:lstStyle/>
          <a:p>
            <a:r>
              <a:rPr lang="fr-FR" sz="28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Construire un </a:t>
            </a:r>
            <a:r>
              <a:rPr lang="fr-FR" sz="2800" b="1" spc="50" dirty="0" err="1"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classifieur</a:t>
            </a:r>
            <a:r>
              <a:rPr lang="fr-FR" sz="28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 à partir du modèle de probabilités</a:t>
            </a:r>
            <a:endParaRPr lang="fr-FR" sz="28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63" y="359229"/>
            <a:ext cx="9730437" cy="4930967"/>
          </a:xfrm>
          <a:prstGeom prst="rect">
            <a:avLst/>
          </a:prstGeom>
        </p:spPr>
      </p:pic>
      <p:sp>
        <p:nvSpPr>
          <p:cNvPr id="11" name="Rectangle 10"/>
          <p:cNvSpPr/>
          <p:nvPr/>
        </p:nvSpPr>
        <p:spPr>
          <a:xfrm>
            <a:off x="5366658" y="1394937"/>
            <a:ext cx="5192487" cy="2554545"/>
          </a:xfrm>
          <a:prstGeom prst="rect">
            <a:avLst/>
          </a:prstGeom>
        </p:spPr>
        <p:txBody>
          <a:bodyPr wrap="square">
            <a:spAutoFit/>
          </a:bodyPr>
          <a:lstStyle/>
          <a:p>
            <a:r>
              <a:rPr lang="fr-FR" sz="2000" b="1" dirty="0" smtClean="0">
                <a:solidFill>
                  <a:srgbClr val="F4F3EE"/>
                </a:solidFill>
                <a:latin typeface="Bebas Neue Bold" panose="020B0604020202020204" charset="0"/>
              </a:rPr>
              <a:t>Pour mettre en place un </a:t>
            </a:r>
            <a:r>
              <a:rPr lang="fr-FR" sz="2000" b="1" dirty="0" err="1" smtClean="0">
                <a:solidFill>
                  <a:srgbClr val="F4F3EE"/>
                </a:solidFill>
                <a:latin typeface="Bebas Neue Bold" panose="020B0604020202020204" charset="0"/>
              </a:rPr>
              <a:t>classifieur</a:t>
            </a:r>
            <a:r>
              <a:rPr lang="fr-FR" sz="2000" b="1" dirty="0" smtClean="0">
                <a:solidFill>
                  <a:srgbClr val="F4F3EE"/>
                </a:solidFill>
                <a:latin typeface="Bebas Neue Bold" panose="020B0604020202020204" charset="0"/>
              </a:rPr>
              <a:t> naïf de Bayes : </a:t>
            </a:r>
          </a:p>
          <a:p>
            <a:r>
              <a:rPr lang="fr-FR" sz="2000" b="1" dirty="0" smtClean="0">
                <a:latin typeface="Bebas Neue Bold" panose="020B0604020202020204" charset="0"/>
              </a:rPr>
              <a:t>• On détermine un ensemble d’apprentissage</a:t>
            </a:r>
          </a:p>
          <a:p>
            <a:r>
              <a:rPr lang="fr-FR" sz="2000" b="1" dirty="0" smtClean="0">
                <a:latin typeface="Bebas Neue Bold" panose="020B0604020202020204" charset="0"/>
              </a:rPr>
              <a:t>• On détermine des probabilités à priori de chaque classe (par exemple en observant les effectifs)</a:t>
            </a:r>
          </a:p>
          <a:p>
            <a:r>
              <a:rPr lang="fr-FR" sz="2000" b="1" dirty="0" smtClean="0">
                <a:latin typeface="Bebas Neue Bold" panose="020B0604020202020204" charset="0"/>
              </a:rPr>
              <a:t>• On applique la règle de Bayes : </a:t>
            </a:r>
            <a:endParaRPr lang="fr-FR" sz="2000" b="1" dirty="0">
              <a:latin typeface="Bebas Neue Bold" panose="020B0604020202020204" charset="0"/>
            </a:endParaRPr>
          </a:p>
        </p:txBody>
      </p:sp>
      <mc:AlternateContent xmlns:mc="http://schemas.openxmlformats.org/markup-compatibility/2006" xmlns:a14="http://schemas.microsoft.com/office/drawing/2010/main">
        <mc:Choice Requires="a14">
          <p:sp>
            <p:nvSpPr>
              <p:cNvPr id="12" name="Rectangle 11"/>
              <p:cNvSpPr/>
              <p:nvPr/>
            </p:nvSpPr>
            <p:spPr>
              <a:xfrm>
                <a:off x="2668902" y="1899139"/>
                <a:ext cx="3111413" cy="1369286"/>
              </a:xfrm>
              <a:prstGeom prst="rect">
                <a:avLst/>
              </a:prstGeom>
            </p:spPr>
            <p:txBody>
              <a:bodyPr wrap="square">
                <a:spAutoFit/>
              </a:bodyPr>
              <a:lstStyle/>
              <a:p>
                <a:r>
                  <a:rPr lang="fr-FR" sz="3200" i="1" dirty="0" smtClean="0">
                    <a:solidFill>
                      <a:srgbClr val="8A817C"/>
                    </a:solidFill>
                    <a:latin typeface="Cambria Math" panose="02040503050406030204" pitchFamily="18" charset="0"/>
                    <a:ea typeface="Cambria Math" panose="02040503050406030204" pitchFamily="18" charset="0"/>
                  </a:rPr>
                  <a:t>P(A|B)</a:t>
                </a:r>
                <a14:m>
                  <m:oMath xmlns:m="http://schemas.openxmlformats.org/officeDocument/2006/math">
                    <m:r>
                      <a:rPr lang="fr-FR" sz="3200" i="1" smtClean="0">
                        <a:solidFill>
                          <a:srgbClr val="8A817C"/>
                        </a:solidFill>
                        <a:latin typeface="Cambria Math" panose="02040503050406030204" pitchFamily="18" charset="0"/>
                        <a:ea typeface="Cambria Math" panose="02040503050406030204" pitchFamily="18" charset="0"/>
                      </a:rPr>
                      <m:t>=</m:t>
                    </m:r>
                    <m:f>
                      <m:fPr>
                        <m:ctrlPr>
                          <a:rPr lang="fr-FR" sz="3200" i="1" smtClean="0">
                            <a:solidFill>
                              <a:srgbClr val="8A817C"/>
                            </a:solidFill>
                            <a:latin typeface="Cambria Math" panose="02040503050406030204" pitchFamily="18" charset="0"/>
                            <a:ea typeface="Cambria Math" panose="02040503050406030204" pitchFamily="18" charset="0"/>
                          </a:rPr>
                        </m:ctrlPr>
                      </m:fPr>
                      <m:num>
                        <m:r>
                          <a:rPr lang="en-ZA" sz="3200" b="0" i="1" smtClean="0">
                            <a:solidFill>
                              <a:srgbClr val="8A817C"/>
                            </a:solidFill>
                            <a:latin typeface="Cambria Math" panose="02040503050406030204" pitchFamily="18" charset="0"/>
                            <a:ea typeface="Cambria Math" panose="02040503050406030204" pitchFamily="18" charset="0"/>
                          </a:rPr>
                          <m:t>𝑃</m:t>
                        </m:r>
                        <m:r>
                          <a:rPr lang="en-ZA" sz="3200" b="0" i="1" smtClean="0">
                            <a:solidFill>
                              <a:srgbClr val="8A817C"/>
                            </a:solidFill>
                            <a:latin typeface="Cambria Math" panose="02040503050406030204" pitchFamily="18" charset="0"/>
                            <a:ea typeface="Cambria Math" panose="02040503050406030204" pitchFamily="18" charset="0"/>
                          </a:rPr>
                          <m:t>(</m:t>
                        </m:r>
                        <m:r>
                          <a:rPr lang="en-ZA" sz="3200" b="0" i="1" smtClean="0">
                            <a:solidFill>
                              <a:srgbClr val="8A817C"/>
                            </a:solidFill>
                            <a:latin typeface="Cambria Math" panose="02040503050406030204" pitchFamily="18" charset="0"/>
                            <a:ea typeface="Cambria Math" panose="02040503050406030204" pitchFamily="18" charset="0"/>
                          </a:rPr>
                          <m:t>𝐵</m:t>
                        </m:r>
                        <m:r>
                          <a:rPr lang="en-ZA" sz="3200" b="0" i="1" smtClean="0">
                            <a:solidFill>
                              <a:srgbClr val="8A817C"/>
                            </a:solidFill>
                            <a:latin typeface="Cambria Math" panose="02040503050406030204" pitchFamily="18" charset="0"/>
                            <a:ea typeface="Cambria Math" panose="02040503050406030204" pitchFamily="18" charset="0"/>
                          </a:rPr>
                          <m:t>|</m:t>
                        </m:r>
                        <m:r>
                          <a:rPr lang="en-ZA" sz="3200" b="0" i="1" smtClean="0">
                            <a:solidFill>
                              <a:srgbClr val="8A817C"/>
                            </a:solidFill>
                            <a:latin typeface="Cambria Math" panose="02040503050406030204" pitchFamily="18" charset="0"/>
                            <a:ea typeface="Cambria Math" panose="02040503050406030204" pitchFamily="18" charset="0"/>
                          </a:rPr>
                          <m:t>𝐴</m:t>
                        </m:r>
                        <m:r>
                          <a:rPr lang="en-ZA" sz="3200" b="0" i="1" smtClean="0">
                            <a:solidFill>
                              <a:srgbClr val="8A817C"/>
                            </a:solidFill>
                            <a:latin typeface="Cambria Math" panose="02040503050406030204" pitchFamily="18" charset="0"/>
                            <a:ea typeface="Cambria Math" panose="02040503050406030204" pitchFamily="18" charset="0"/>
                          </a:rPr>
                          <m:t>)∗</m:t>
                        </m:r>
                        <m:r>
                          <a:rPr lang="en-ZA" sz="3200" b="0" i="1" smtClean="0">
                            <a:solidFill>
                              <a:srgbClr val="8A817C"/>
                            </a:solidFill>
                            <a:latin typeface="Cambria Math" panose="02040503050406030204" pitchFamily="18" charset="0"/>
                            <a:ea typeface="Cambria Math" panose="02040503050406030204" pitchFamily="18" charset="0"/>
                          </a:rPr>
                          <m:t>𝑃</m:t>
                        </m:r>
                        <m:r>
                          <a:rPr lang="en-ZA" sz="3200" b="0" i="1" smtClean="0">
                            <a:solidFill>
                              <a:srgbClr val="8A817C"/>
                            </a:solidFill>
                            <a:latin typeface="Cambria Math" panose="02040503050406030204" pitchFamily="18" charset="0"/>
                            <a:ea typeface="Cambria Math" panose="02040503050406030204" pitchFamily="18" charset="0"/>
                          </a:rPr>
                          <m:t>(</m:t>
                        </m:r>
                        <m:r>
                          <a:rPr lang="en-ZA" sz="3200" b="0" i="1" smtClean="0">
                            <a:solidFill>
                              <a:srgbClr val="8A817C"/>
                            </a:solidFill>
                            <a:latin typeface="Cambria Math" panose="02040503050406030204" pitchFamily="18" charset="0"/>
                            <a:ea typeface="Cambria Math" panose="02040503050406030204" pitchFamily="18" charset="0"/>
                          </a:rPr>
                          <m:t>𝐴</m:t>
                        </m:r>
                        <m:r>
                          <a:rPr lang="en-ZA" sz="3200" b="0" i="1" smtClean="0">
                            <a:solidFill>
                              <a:srgbClr val="8A817C"/>
                            </a:solidFill>
                            <a:latin typeface="Cambria Math" panose="02040503050406030204" pitchFamily="18" charset="0"/>
                            <a:ea typeface="Cambria Math" panose="02040503050406030204" pitchFamily="18" charset="0"/>
                          </a:rPr>
                          <m:t>)</m:t>
                        </m:r>
                      </m:num>
                      <m:den>
                        <m:r>
                          <a:rPr lang="en-ZA" sz="3200" b="0" i="1" smtClean="0">
                            <a:solidFill>
                              <a:srgbClr val="8A817C"/>
                            </a:solidFill>
                            <a:latin typeface="Cambria Math" panose="02040503050406030204" pitchFamily="18" charset="0"/>
                            <a:ea typeface="Cambria Math" panose="02040503050406030204" pitchFamily="18" charset="0"/>
                          </a:rPr>
                          <m:t>𝑃</m:t>
                        </m:r>
                        <m:r>
                          <a:rPr lang="en-ZA" sz="3200" b="0" i="1" smtClean="0">
                            <a:solidFill>
                              <a:srgbClr val="8A817C"/>
                            </a:solidFill>
                            <a:latin typeface="Cambria Math" panose="02040503050406030204" pitchFamily="18" charset="0"/>
                            <a:ea typeface="Cambria Math" panose="02040503050406030204" pitchFamily="18" charset="0"/>
                          </a:rPr>
                          <m:t>(</m:t>
                        </m:r>
                        <m:r>
                          <a:rPr lang="en-ZA" sz="3200" b="0" i="1" smtClean="0">
                            <a:solidFill>
                              <a:srgbClr val="8A817C"/>
                            </a:solidFill>
                            <a:latin typeface="Cambria Math" panose="02040503050406030204" pitchFamily="18" charset="0"/>
                            <a:ea typeface="Cambria Math" panose="02040503050406030204" pitchFamily="18" charset="0"/>
                          </a:rPr>
                          <m:t>𝐵</m:t>
                        </m:r>
                        <m:r>
                          <a:rPr lang="en-ZA" sz="3200" b="0" i="1" smtClean="0">
                            <a:solidFill>
                              <a:srgbClr val="8A817C"/>
                            </a:solidFill>
                            <a:latin typeface="Cambria Math" panose="02040503050406030204" pitchFamily="18" charset="0"/>
                            <a:ea typeface="Cambria Math" panose="02040503050406030204" pitchFamily="18" charset="0"/>
                          </a:rPr>
                          <m:t>)</m:t>
                        </m:r>
                      </m:den>
                    </m:f>
                  </m:oMath>
                </a14:m>
                <a:endParaRPr lang="fr-FR" sz="3200" i="1" dirty="0">
                  <a:solidFill>
                    <a:srgbClr val="8A817C"/>
                  </a:solidFill>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668902" y="1899139"/>
                <a:ext cx="3111413" cy="1369286"/>
              </a:xfrm>
              <a:prstGeom prst="rect">
                <a:avLst/>
              </a:prstGeom>
              <a:blipFill rotWithShape="0">
                <a:blip r:embed="rId3"/>
                <a:stretch>
                  <a:fillRect l="-5098" t="-5804"/>
                </a:stretch>
              </a:blipFill>
            </p:spPr>
            <p:txBody>
              <a:bodyPr/>
              <a:lstStyle/>
              <a:p>
                <a:r>
                  <a:rPr lang="fr-FR">
                    <a:noFill/>
                  </a:rPr>
                  <a:t> </a:t>
                </a:r>
              </a:p>
            </p:txBody>
          </p:sp>
        </mc:Fallback>
      </mc:AlternateContent>
      <p:sp>
        <p:nvSpPr>
          <p:cNvPr id="2" name="ZoneTexte 1"/>
          <p:cNvSpPr txBox="1"/>
          <p:nvPr/>
        </p:nvSpPr>
        <p:spPr>
          <a:xfrm>
            <a:off x="1511167" y="5197642"/>
            <a:ext cx="9596387" cy="830997"/>
          </a:xfrm>
          <a:prstGeom prst="rect">
            <a:avLst/>
          </a:prstGeom>
          <a:noFill/>
        </p:spPr>
        <p:txBody>
          <a:bodyPr wrap="square" rtlCol="0">
            <a:spAutoFit/>
          </a:bodyPr>
          <a:lstStyle/>
          <a:p>
            <a:pPr marL="342900" indent="-342900">
              <a:buFont typeface="Arial" panose="020B0604020202020204" pitchFamily="34" charset="0"/>
              <a:buChar char="•"/>
            </a:pPr>
            <a:r>
              <a:rPr lang="fr-FR" sz="2400" b="1" dirty="0" smtClean="0">
                <a:solidFill>
                  <a:srgbClr val="BCB8B1"/>
                </a:solidFill>
                <a:latin typeface="Bebas Neue BoldCorps)"/>
              </a:rPr>
              <a:t>Pour </a:t>
            </a:r>
            <a:r>
              <a:rPr lang="fr-FR" sz="2400" b="1" dirty="0">
                <a:solidFill>
                  <a:srgbClr val="BCB8B1"/>
                </a:solidFill>
                <a:latin typeface="Bebas Neue BoldCorps)"/>
              </a:rPr>
              <a:t>obtenir la probabilité à posteriori des classes au point x</a:t>
            </a:r>
            <a:r>
              <a:rPr lang="fr-FR" sz="2400" b="1" dirty="0" smtClean="0">
                <a:solidFill>
                  <a:srgbClr val="BCB8B1"/>
                </a:solidFill>
                <a:latin typeface="Bebas Neue BoldCorps)"/>
              </a:rPr>
              <a:t>.</a:t>
            </a:r>
          </a:p>
          <a:p>
            <a:pPr marL="342900" indent="-342900">
              <a:buFont typeface="Arial" panose="020B0604020202020204" pitchFamily="34" charset="0"/>
              <a:buChar char="•"/>
            </a:pPr>
            <a:r>
              <a:rPr lang="fr-FR" sz="2400" b="1" dirty="0">
                <a:solidFill>
                  <a:srgbClr val="BCB8B1"/>
                </a:solidFill>
                <a:latin typeface="Bebas Neue BoldCorps)"/>
              </a:rPr>
              <a:t> </a:t>
            </a:r>
            <a:r>
              <a:rPr lang="fr-FR" sz="2400" b="1" dirty="0" smtClean="0">
                <a:solidFill>
                  <a:srgbClr val="BCB8B1"/>
                </a:solidFill>
                <a:latin typeface="Bebas Neue BoldCorps)"/>
              </a:rPr>
              <a:t>On </a:t>
            </a:r>
            <a:r>
              <a:rPr lang="fr-FR" sz="2400" b="1" dirty="0">
                <a:solidFill>
                  <a:srgbClr val="BCB8B1"/>
                </a:solidFill>
                <a:latin typeface="Bebas Neue BoldCorps)"/>
              </a:rPr>
              <a:t>choisit la classe la plus probable</a:t>
            </a:r>
          </a:p>
        </p:txBody>
      </p:sp>
    </p:spTree>
    <p:extLst>
      <p:ext uri="{BB962C8B-B14F-4D97-AF65-F5344CB8AC3E}">
        <p14:creationId xmlns:p14="http://schemas.microsoft.com/office/powerpoint/2010/main" val="4061041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750"/>
                                        <p:tgtEl>
                                          <p:spTgt spid="11">
                                            <p:txEl>
                                              <p:pRg st="1" end="1"/>
                                            </p:txEl>
                                          </p:spTgt>
                                        </p:tgtEl>
                                      </p:cBhvr>
                                    </p:animEffect>
                                    <p:anim calcmode="lin" valueType="num">
                                      <p:cBhvr>
                                        <p:cTn id="15"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750"/>
                                        <p:tgtEl>
                                          <p:spTgt spid="11">
                                            <p:txEl>
                                              <p:pRg st="2" end="2"/>
                                            </p:txEl>
                                          </p:spTgt>
                                        </p:tgtEl>
                                      </p:cBhvr>
                                    </p:animEffect>
                                    <p:anim calcmode="lin" valueType="num">
                                      <p:cBhvr>
                                        <p:cTn id="22"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750"/>
                                        <p:tgtEl>
                                          <p:spTgt spid="11">
                                            <p:txEl>
                                              <p:pRg st="3" end="3"/>
                                            </p:txEl>
                                          </p:spTgt>
                                        </p:tgtEl>
                                      </p:cBhvr>
                                    </p:animEffect>
                                    <p:anim calcmode="lin" valueType="num">
                                      <p:cBhvr>
                                        <p:cTn id="29"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750"/>
                                        <p:tgtEl>
                                          <p:spTgt spid="12"/>
                                        </p:tgtEl>
                                      </p:cBhvr>
                                    </p:animEffect>
                                    <p:anim calcmode="lin" valueType="num">
                                      <p:cBhvr>
                                        <p:cTn id="35" dur="750" fill="hold"/>
                                        <p:tgtEl>
                                          <p:spTgt spid="12"/>
                                        </p:tgtEl>
                                        <p:attrNameLst>
                                          <p:attrName>ppt_x</p:attrName>
                                        </p:attrNameLst>
                                      </p:cBhvr>
                                      <p:tavLst>
                                        <p:tav tm="0">
                                          <p:val>
                                            <p:strVal val="#ppt_x"/>
                                          </p:val>
                                        </p:tav>
                                        <p:tav tm="100000">
                                          <p:val>
                                            <p:strVal val="#ppt_x"/>
                                          </p:val>
                                        </p:tav>
                                      </p:tavLst>
                                    </p:anim>
                                    <p:anim calcmode="lin" valueType="num">
                                      <p:cBhvr>
                                        <p:cTn id="36" dur="75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ZoneTexte 4"/>
          <p:cNvSpPr txBox="1"/>
          <p:nvPr/>
        </p:nvSpPr>
        <p:spPr>
          <a:xfrm>
            <a:off x="65531" y="2222792"/>
            <a:ext cx="5737533" cy="2123658"/>
          </a:xfrm>
          <a:prstGeom prst="rect">
            <a:avLst/>
          </a:prstGeom>
          <a:noFill/>
        </p:spPr>
        <p:txBody>
          <a:bodyPr wrap="none" rtlCol="0">
            <a:spAutoFit/>
          </a:bodyPr>
          <a:lstStyle/>
          <a:p>
            <a:pPr algn="ct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Exercice </a:t>
            </a:r>
          </a:p>
          <a:p>
            <a:pPr algn="ctr"/>
            <a:r>
              <a:rPr lang="fr-FR" sz="6600"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D</a:t>
            </a: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’application</a:t>
            </a:r>
            <a:endParaRPr lang="fr-FR" sz="6600"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endParaRPr>
          </a:p>
        </p:txBody>
      </p:sp>
    </p:spTree>
    <p:extLst>
      <p:ext uri="{BB962C8B-B14F-4D97-AF65-F5344CB8AC3E}">
        <p14:creationId xmlns:p14="http://schemas.microsoft.com/office/powerpoint/2010/main" val="41590137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13</a:t>
            </a:r>
            <a:endParaRPr lang="fr-FR" sz="2000" b="1" dirty="0">
              <a:solidFill>
                <a:srgbClr val="8A817C"/>
              </a:solidFill>
              <a:latin typeface="AvenirNext LT Pro Bold" panose="020B0804020202020204" pitchFamily="34" charset="0"/>
            </a:endParaRPr>
          </a:p>
        </p:txBody>
      </p:sp>
      <p:sp>
        <p:nvSpPr>
          <p:cNvPr id="8" name="ZoneTexte 7"/>
          <p:cNvSpPr txBox="1"/>
          <p:nvPr/>
        </p:nvSpPr>
        <p:spPr>
          <a:xfrm>
            <a:off x="210952" y="85765"/>
            <a:ext cx="5241050" cy="646331"/>
          </a:xfrm>
          <a:prstGeom prst="rect">
            <a:avLst/>
          </a:prstGeom>
          <a:noFill/>
        </p:spPr>
        <p:txBody>
          <a:bodyPr wrap="none" rtlCol="0">
            <a:spAutoFit/>
          </a:bodyPr>
          <a:lstStyle/>
          <a:p>
            <a:pPr algn="ctr"/>
            <a:r>
              <a:rPr lang="fr-FR" sz="36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Exercice d’application</a:t>
            </a:r>
            <a:endParaRPr lang="fr-FR" sz="36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273" y="211756"/>
            <a:ext cx="9963455" cy="6858000"/>
          </a:xfrm>
          <a:prstGeom prst="rect">
            <a:avLst/>
          </a:prstGeom>
        </p:spPr>
      </p:pic>
      <p:sp>
        <p:nvSpPr>
          <p:cNvPr id="11" name="Rectangle 10"/>
          <p:cNvSpPr/>
          <p:nvPr/>
        </p:nvSpPr>
        <p:spPr>
          <a:xfrm>
            <a:off x="3028750" y="2143831"/>
            <a:ext cx="6673516" cy="2677656"/>
          </a:xfrm>
          <a:prstGeom prst="rect">
            <a:avLst/>
          </a:prstGeom>
        </p:spPr>
        <p:txBody>
          <a:bodyPr wrap="square">
            <a:spAutoFit/>
          </a:bodyPr>
          <a:lstStyle/>
          <a:p>
            <a:r>
              <a:rPr lang="fr-FR" sz="2400" b="1" dirty="0" smtClean="0">
                <a:latin typeface="Bebas Neue Bold" panose="020B0604020202020204" charset="0"/>
              </a:rPr>
              <a:t>Supposons qu’on ait un jeu de données sur 1000 fruits. On dispose de trois types : Banane, Orange, et « autre ». Pour chaque fruit, on a 3 caractéristiques : </a:t>
            </a:r>
          </a:p>
          <a:p>
            <a:r>
              <a:rPr lang="fr-FR" sz="2400" b="1" dirty="0" smtClean="0">
                <a:solidFill>
                  <a:srgbClr val="F4F3EE"/>
                </a:solidFill>
                <a:latin typeface="Bebas Neue Bold" panose="020B0604020202020204" charset="0"/>
              </a:rPr>
              <a:t>• Si le fruit est </a:t>
            </a:r>
            <a:r>
              <a:rPr lang="fr-FR" sz="2400" b="1" dirty="0" smtClean="0">
                <a:solidFill>
                  <a:srgbClr val="F4F3EE"/>
                </a:solidFill>
                <a:effectLst>
                  <a:outerShdw blurRad="38100" dist="38100" dir="2700000" algn="tl">
                    <a:srgbClr val="000000">
                      <a:alpha val="43137"/>
                    </a:srgbClr>
                  </a:outerShdw>
                </a:effectLst>
                <a:latin typeface="Bebas Neue Bold" panose="020B0604020202020204" charset="0"/>
              </a:rPr>
              <a:t>long</a:t>
            </a:r>
            <a:r>
              <a:rPr lang="fr-FR" sz="2400" b="1" dirty="0" smtClean="0">
                <a:solidFill>
                  <a:srgbClr val="F4F3EE"/>
                </a:solidFill>
                <a:latin typeface="Bebas Neue Bold" panose="020B0604020202020204" charset="0"/>
              </a:rPr>
              <a:t> ou non </a:t>
            </a:r>
          </a:p>
          <a:p>
            <a:r>
              <a:rPr lang="fr-FR" sz="2400" b="1" dirty="0" smtClean="0">
                <a:solidFill>
                  <a:srgbClr val="F4F3EE"/>
                </a:solidFill>
                <a:latin typeface="Bebas Neue Bold" panose="020B0604020202020204" charset="0"/>
              </a:rPr>
              <a:t>• S’il est </a:t>
            </a:r>
            <a:r>
              <a:rPr lang="fr-FR" sz="2400" b="1" dirty="0" smtClean="0">
                <a:solidFill>
                  <a:srgbClr val="F4F3EE"/>
                </a:solidFill>
                <a:effectLst>
                  <a:outerShdw blurRad="38100" dist="38100" dir="2700000" algn="tl">
                    <a:srgbClr val="000000">
                      <a:alpha val="43137"/>
                    </a:srgbClr>
                  </a:outerShdw>
                </a:effectLst>
                <a:latin typeface="Bebas Neue Bold" panose="020B0604020202020204" charset="0"/>
              </a:rPr>
              <a:t>sucré</a:t>
            </a:r>
            <a:r>
              <a:rPr lang="fr-FR" sz="2400" b="1" dirty="0" smtClean="0">
                <a:solidFill>
                  <a:srgbClr val="F4F3EE"/>
                </a:solidFill>
                <a:latin typeface="Bebas Neue Bold" panose="020B0604020202020204" charset="0"/>
              </a:rPr>
              <a:t> ou non </a:t>
            </a:r>
          </a:p>
          <a:p>
            <a:r>
              <a:rPr lang="fr-FR" sz="2400" b="1" dirty="0" smtClean="0">
                <a:solidFill>
                  <a:srgbClr val="F4F3EE"/>
                </a:solidFill>
                <a:latin typeface="Bebas Neue Bold" panose="020B0604020202020204" charset="0"/>
              </a:rPr>
              <a:t>• Si sa couleur est </a:t>
            </a:r>
            <a:r>
              <a:rPr lang="fr-FR" sz="2400" b="1" dirty="0" smtClean="0">
                <a:solidFill>
                  <a:srgbClr val="F4F3EE"/>
                </a:solidFill>
                <a:effectLst>
                  <a:outerShdw blurRad="38100" dist="38100" dir="2700000" algn="tl">
                    <a:srgbClr val="000000">
                      <a:alpha val="43137"/>
                    </a:srgbClr>
                  </a:outerShdw>
                </a:effectLst>
                <a:latin typeface="Bebas Neue Bold" panose="020B0604020202020204" charset="0"/>
              </a:rPr>
              <a:t>jaune</a:t>
            </a:r>
            <a:r>
              <a:rPr lang="fr-FR" sz="2400" b="1" dirty="0" smtClean="0">
                <a:solidFill>
                  <a:srgbClr val="F4F3EE"/>
                </a:solidFill>
                <a:latin typeface="Bebas Neue Bold" panose="020B0604020202020204" charset="0"/>
              </a:rPr>
              <a:t> ou non </a:t>
            </a:r>
            <a:endParaRPr lang="fr-FR" sz="2400" b="1" dirty="0">
              <a:solidFill>
                <a:srgbClr val="F4F3EE"/>
              </a:solidFill>
              <a:latin typeface="Bebas Neue Bold" panose="020B0604020202020204" charset="0"/>
            </a:endParaRPr>
          </a:p>
        </p:txBody>
      </p:sp>
    </p:spTree>
    <p:extLst>
      <p:ext uri="{BB962C8B-B14F-4D97-AF65-F5344CB8AC3E}">
        <p14:creationId xmlns:p14="http://schemas.microsoft.com/office/powerpoint/2010/main" val="28379777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750"/>
                                        <p:tgtEl>
                                          <p:spTgt spid="11">
                                            <p:txEl>
                                              <p:pRg st="1" end="1"/>
                                            </p:txEl>
                                          </p:spTgt>
                                        </p:tgtEl>
                                      </p:cBhvr>
                                    </p:animEffect>
                                    <p:anim calcmode="lin" valueType="num">
                                      <p:cBhvr>
                                        <p:cTn id="15"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750"/>
                            </p:stCondLst>
                            <p:childTnLst>
                              <p:par>
                                <p:cTn id="18" presetID="42" presetClass="entr" presetSubtype="0" fill="hold" nodeType="after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750"/>
                                        <p:tgtEl>
                                          <p:spTgt spid="11">
                                            <p:txEl>
                                              <p:pRg st="2" end="2"/>
                                            </p:txEl>
                                          </p:spTgt>
                                        </p:tgtEl>
                                      </p:cBhvr>
                                    </p:animEffect>
                                    <p:anim calcmode="lin" valueType="num">
                                      <p:cBhvr>
                                        <p:cTn id="21"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750"/>
                                        <p:tgtEl>
                                          <p:spTgt spid="11">
                                            <p:txEl>
                                              <p:pRg st="3" end="3"/>
                                            </p:txEl>
                                          </p:spTgt>
                                        </p:tgtEl>
                                      </p:cBhvr>
                                    </p:animEffect>
                                    <p:anim calcmode="lin" valueType="num">
                                      <p:cBhvr>
                                        <p:cTn id="27"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8" dur="7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14</a:t>
            </a:r>
            <a:endParaRPr lang="fr-FR" sz="2000" b="1" dirty="0">
              <a:solidFill>
                <a:srgbClr val="8A817C"/>
              </a:solidFill>
              <a:latin typeface="AvenirNext LT Pro Bold" panose="020B0804020202020204" pitchFamily="34" charset="0"/>
            </a:endParaRPr>
          </a:p>
        </p:txBody>
      </p:sp>
      <p:sp>
        <p:nvSpPr>
          <p:cNvPr id="8" name="ZoneTexte 7"/>
          <p:cNvSpPr txBox="1"/>
          <p:nvPr/>
        </p:nvSpPr>
        <p:spPr>
          <a:xfrm>
            <a:off x="77007" y="153142"/>
            <a:ext cx="8646791" cy="523220"/>
          </a:xfrm>
          <a:prstGeom prst="rect">
            <a:avLst/>
          </a:prstGeom>
          <a:noFill/>
        </p:spPr>
        <p:txBody>
          <a:bodyPr wrap="none" rtlCol="0">
            <a:spAutoFit/>
          </a:bodyPr>
          <a:lstStyle/>
          <a:p>
            <a:pPr algn="ctr"/>
            <a:r>
              <a:rPr lang="fr-FR" sz="28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Notre jeu de données se présente comme suit:</a:t>
            </a:r>
            <a:endParaRPr lang="fr-FR" sz="28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graphicFrame>
        <p:nvGraphicFramePr>
          <p:cNvPr id="14" name="Tableau 13"/>
          <p:cNvGraphicFramePr>
            <a:graphicFrameLocks noGrp="1"/>
          </p:cNvGraphicFramePr>
          <p:nvPr>
            <p:extLst>
              <p:ext uri="{D42A27DB-BD31-4B8C-83A1-F6EECF244321}">
                <p14:modId xmlns:p14="http://schemas.microsoft.com/office/powerpoint/2010/main" val="4021325359"/>
              </p:ext>
            </p:extLst>
          </p:nvPr>
        </p:nvGraphicFramePr>
        <p:xfrm>
          <a:off x="1542265" y="1842787"/>
          <a:ext cx="8751952" cy="3315622"/>
        </p:xfrm>
        <a:graphic>
          <a:graphicData uri="http://schemas.openxmlformats.org/drawingml/2006/table">
            <a:tbl>
              <a:tblPr firstRow="1" bandRow="1">
                <a:tableStyleId>{F5AB1C69-6EDB-4FF4-983F-18BD219EF322}</a:tableStyleId>
              </a:tblPr>
              <a:tblGrid>
                <a:gridCol w="1093994"/>
                <a:gridCol w="1093994"/>
                <a:gridCol w="1093994"/>
                <a:gridCol w="1093994"/>
                <a:gridCol w="1093994"/>
                <a:gridCol w="1093994"/>
                <a:gridCol w="1093994"/>
                <a:gridCol w="1093994"/>
              </a:tblGrid>
              <a:tr h="886982">
                <a:tc>
                  <a:txBody>
                    <a:bodyPr/>
                    <a:lstStyle/>
                    <a:p>
                      <a:r>
                        <a:rPr lang="fr-FR" dirty="0" smtClean="0"/>
                        <a:t>Type</a:t>
                      </a:r>
                    </a:p>
                  </a:txBody>
                  <a:tcPr/>
                </a:tc>
                <a:tc>
                  <a:txBody>
                    <a:bodyPr/>
                    <a:lstStyle/>
                    <a:p>
                      <a:r>
                        <a:rPr lang="fr-FR" dirty="0" smtClean="0"/>
                        <a:t>Long</a:t>
                      </a:r>
                      <a:endParaRPr lang="fr-FR" dirty="0"/>
                    </a:p>
                  </a:txBody>
                  <a:tcPr/>
                </a:tc>
                <a:tc>
                  <a:txBody>
                    <a:bodyPr/>
                    <a:lstStyle/>
                    <a:p>
                      <a:r>
                        <a:rPr lang="fr-FR" dirty="0" smtClean="0"/>
                        <a:t>Petit</a:t>
                      </a:r>
                    </a:p>
                    <a:p>
                      <a:r>
                        <a:rPr lang="fr-FR" baseline="0" dirty="0" smtClean="0"/>
                        <a:t> (long)</a:t>
                      </a:r>
                      <a:endParaRPr lang="fr-FR" dirty="0"/>
                    </a:p>
                  </a:txBody>
                  <a:tcPr/>
                </a:tc>
                <a:tc>
                  <a:txBody>
                    <a:bodyPr/>
                    <a:lstStyle/>
                    <a:p>
                      <a:r>
                        <a:rPr lang="fr-FR" dirty="0" smtClean="0"/>
                        <a:t>Sucré</a:t>
                      </a:r>
                      <a:endParaRPr lang="fr-FR" dirty="0"/>
                    </a:p>
                  </a:txBody>
                  <a:tcPr/>
                </a:tc>
                <a:tc>
                  <a:txBody>
                    <a:bodyPr/>
                    <a:lstStyle/>
                    <a:p>
                      <a:r>
                        <a:rPr lang="fr-FR" dirty="0" smtClean="0"/>
                        <a:t>Pas</a:t>
                      </a:r>
                    </a:p>
                    <a:p>
                      <a:r>
                        <a:rPr lang="fr-FR" dirty="0" smtClean="0"/>
                        <a:t>Sucré</a:t>
                      </a:r>
                      <a:endParaRPr lang="fr-FR" dirty="0"/>
                    </a:p>
                  </a:txBody>
                  <a:tcPr/>
                </a:tc>
                <a:tc>
                  <a:txBody>
                    <a:bodyPr/>
                    <a:lstStyle/>
                    <a:p>
                      <a:r>
                        <a:rPr lang="fr-FR" dirty="0" smtClean="0"/>
                        <a:t>Jaune</a:t>
                      </a:r>
                      <a:endParaRPr lang="fr-FR" dirty="0"/>
                    </a:p>
                  </a:txBody>
                  <a:tcPr/>
                </a:tc>
                <a:tc>
                  <a:txBody>
                    <a:bodyPr/>
                    <a:lstStyle/>
                    <a:p>
                      <a:r>
                        <a:rPr lang="fr-FR" dirty="0" smtClean="0"/>
                        <a:t>Pas </a:t>
                      </a:r>
                    </a:p>
                    <a:p>
                      <a:r>
                        <a:rPr lang="fr-FR" dirty="0" smtClean="0"/>
                        <a:t>jaune</a:t>
                      </a:r>
                      <a:endParaRPr lang="fr-FR" dirty="0"/>
                    </a:p>
                  </a:txBody>
                  <a:tcPr/>
                </a:tc>
                <a:tc>
                  <a:txBody>
                    <a:bodyPr/>
                    <a:lstStyle/>
                    <a:p>
                      <a:r>
                        <a:rPr lang="fr-FR" dirty="0" smtClean="0"/>
                        <a:t>Total</a:t>
                      </a:r>
                    </a:p>
                  </a:txBody>
                  <a:tcPr/>
                </a:tc>
              </a:tr>
              <a:tr h="513886">
                <a:tc>
                  <a:txBody>
                    <a:bodyPr/>
                    <a:lstStyle/>
                    <a:p>
                      <a:r>
                        <a:rPr lang="fr-FR" dirty="0" smtClean="0"/>
                        <a:t>Banane</a:t>
                      </a:r>
                      <a:endParaRPr lang="fr-FR" dirty="0"/>
                    </a:p>
                  </a:txBody>
                  <a:tcPr/>
                </a:tc>
                <a:tc>
                  <a:txBody>
                    <a:bodyPr/>
                    <a:lstStyle/>
                    <a:p>
                      <a:r>
                        <a:rPr lang="fr-FR" dirty="0" smtClean="0"/>
                        <a:t>400</a:t>
                      </a:r>
                      <a:endParaRPr lang="fr-FR" dirty="0"/>
                    </a:p>
                  </a:txBody>
                  <a:tcPr/>
                </a:tc>
                <a:tc>
                  <a:txBody>
                    <a:bodyPr/>
                    <a:lstStyle/>
                    <a:p>
                      <a:r>
                        <a:rPr lang="fr-FR" dirty="0" smtClean="0"/>
                        <a:t>100</a:t>
                      </a:r>
                      <a:endParaRPr lang="fr-FR" dirty="0"/>
                    </a:p>
                  </a:txBody>
                  <a:tcPr/>
                </a:tc>
                <a:tc>
                  <a:txBody>
                    <a:bodyPr/>
                    <a:lstStyle/>
                    <a:p>
                      <a:r>
                        <a:rPr lang="fr-FR" dirty="0" smtClean="0"/>
                        <a:t>350</a:t>
                      </a:r>
                      <a:endParaRPr lang="fr-FR" dirty="0"/>
                    </a:p>
                  </a:txBody>
                  <a:tcPr/>
                </a:tc>
                <a:tc>
                  <a:txBody>
                    <a:bodyPr/>
                    <a:lstStyle/>
                    <a:p>
                      <a:r>
                        <a:rPr lang="fr-FR" dirty="0" smtClean="0"/>
                        <a:t>150</a:t>
                      </a:r>
                      <a:endParaRPr lang="fr-FR" dirty="0"/>
                    </a:p>
                  </a:txBody>
                  <a:tcPr/>
                </a:tc>
                <a:tc>
                  <a:txBody>
                    <a:bodyPr/>
                    <a:lstStyle/>
                    <a:p>
                      <a:r>
                        <a:rPr lang="fr-FR" dirty="0" smtClean="0"/>
                        <a:t>450</a:t>
                      </a:r>
                      <a:endParaRPr lang="fr-FR" dirty="0"/>
                    </a:p>
                  </a:txBody>
                  <a:tcPr/>
                </a:tc>
                <a:tc>
                  <a:txBody>
                    <a:bodyPr/>
                    <a:lstStyle/>
                    <a:p>
                      <a:r>
                        <a:rPr lang="fr-FR" dirty="0" smtClean="0"/>
                        <a:t>50</a:t>
                      </a:r>
                      <a:endParaRPr lang="fr-FR" dirty="0"/>
                    </a:p>
                  </a:txBody>
                  <a:tcPr/>
                </a:tc>
                <a:tc>
                  <a:txBody>
                    <a:bodyPr/>
                    <a:lstStyle/>
                    <a:p>
                      <a:r>
                        <a:rPr lang="fr-FR" dirty="0" smtClean="0"/>
                        <a:t>500</a:t>
                      </a:r>
                      <a:endParaRPr lang="fr-FR" dirty="0"/>
                    </a:p>
                  </a:txBody>
                  <a:tcPr/>
                </a:tc>
              </a:tr>
              <a:tr h="513886">
                <a:tc>
                  <a:txBody>
                    <a:bodyPr/>
                    <a:lstStyle/>
                    <a:p>
                      <a:r>
                        <a:rPr lang="fr-FR" dirty="0" smtClean="0"/>
                        <a:t>Orange</a:t>
                      </a:r>
                      <a:endParaRPr lang="fr-FR" dirty="0"/>
                    </a:p>
                  </a:txBody>
                  <a:tcPr/>
                </a:tc>
                <a:tc>
                  <a:txBody>
                    <a:bodyPr/>
                    <a:lstStyle/>
                    <a:p>
                      <a:r>
                        <a:rPr lang="fr-FR" dirty="0" smtClean="0"/>
                        <a:t>0</a:t>
                      </a:r>
                      <a:endParaRPr lang="fr-FR" dirty="0"/>
                    </a:p>
                  </a:txBody>
                  <a:tcPr/>
                </a:tc>
                <a:tc>
                  <a:txBody>
                    <a:bodyPr/>
                    <a:lstStyle/>
                    <a:p>
                      <a:r>
                        <a:rPr lang="fr-FR" dirty="0" smtClean="0"/>
                        <a:t>300</a:t>
                      </a:r>
                      <a:endParaRPr lang="fr-FR" dirty="0"/>
                    </a:p>
                  </a:txBody>
                  <a:tcPr/>
                </a:tc>
                <a:tc>
                  <a:txBody>
                    <a:bodyPr/>
                    <a:lstStyle/>
                    <a:p>
                      <a:r>
                        <a:rPr lang="fr-FR" dirty="0" smtClean="0"/>
                        <a:t>150</a:t>
                      </a:r>
                      <a:endParaRPr lang="fr-FR" dirty="0"/>
                    </a:p>
                  </a:txBody>
                  <a:tcPr/>
                </a:tc>
                <a:tc>
                  <a:txBody>
                    <a:bodyPr/>
                    <a:lstStyle/>
                    <a:p>
                      <a:r>
                        <a:rPr lang="fr-FR" dirty="0" smtClean="0"/>
                        <a:t>150</a:t>
                      </a:r>
                      <a:endParaRPr lang="fr-FR" dirty="0"/>
                    </a:p>
                  </a:txBody>
                  <a:tcPr/>
                </a:tc>
                <a:tc>
                  <a:txBody>
                    <a:bodyPr/>
                    <a:lstStyle/>
                    <a:p>
                      <a:r>
                        <a:rPr lang="fr-FR" dirty="0" smtClean="0"/>
                        <a:t>300</a:t>
                      </a:r>
                      <a:endParaRPr lang="fr-FR" dirty="0"/>
                    </a:p>
                  </a:txBody>
                  <a:tcPr/>
                </a:tc>
                <a:tc>
                  <a:txBody>
                    <a:bodyPr/>
                    <a:lstStyle/>
                    <a:p>
                      <a:r>
                        <a:rPr lang="fr-FR" dirty="0" smtClean="0"/>
                        <a:t>0</a:t>
                      </a:r>
                      <a:endParaRPr lang="fr-FR" dirty="0"/>
                    </a:p>
                  </a:txBody>
                  <a:tcPr/>
                </a:tc>
                <a:tc>
                  <a:txBody>
                    <a:bodyPr/>
                    <a:lstStyle/>
                    <a:p>
                      <a:r>
                        <a:rPr lang="fr-FR" dirty="0" smtClean="0"/>
                        <a:t>300</a:t>
                      </a:r>
                      <a:endParaRPr lang="fr-FR" dirty="0"/>
                    </a:p>
                  </a:txBody>
                  <a:tcPr/>
                </a:tc>
              </a:tr>
              <a:tr h="886982">
                <a:tc>
                  <a:txBody>
                    <a:bodyPr/>
                    <a:lstStyle/>
                    <a:p>
                      <a:r>
                        <a:rPr lang="fr-FR" dirty="0" smtClean="0"/>
                        <a:t>Autre fruit</a:t>
                      </a:r>
                      <a:endParaRPr lang="fr-FR" dirty="0"/>
                    </a:p>
                  </a:txBody>
                  <a:tcPr/>
                </a:tc>
                <a:tc>
                  <a:txBody>
                    <a:bodyPr/>
                    <a:lstStyle/>
                    <a:p>
                      <a:r>
                        <a:rPr lang="fr-FR" dirty="0" smtClean="0"/>
                        <a:t>100</a:t>
                      </a:r>
                      <a:endParaRPr lang="fr-FR" dirty="0"/>
                    </a:p>
                  </a:txBody>
                  <a:tcPr/>
                </a:tc>
                <a:tc>
                  <a:txBody>
                    <a:bodyPr/>
                    <a:lstStyle/>
                    <a:p>
                      <a:r>
                        <a:rPr lang="fr-FR" dirty="0" smtClean="0"/>
                        <a:t>100</a:t>
                      </a:r>
                      <a:endParaRPr lang="fr-FR" dirty="0"/>
                    </a:p>
                  </a:txBody>
                  <a:tcPr/>
                </a:tc>
                <a:tc>
                  <a:txBody>
                    <a:bodyPr/>
                    <a:lstStyle/>
                    <a:p>
                      <a:r>
                        <a:rPr lang="fr-FR" dirty="0" smtClean="0"/>
                        <a:t>150</a:t>
                      </a:r>
                      <a:endParaRPr lang="fr-FR" dirty="0"/>
                    </a:p>
                  </a:txBody>
                  <a:tcPr/>
                </a:tc>
                <a:tc>
                  <a:txBody>
                    <a:bodyPr/>
                    <a:lstStyle/>
                    <a:p>
                      <a:r>
                        <a:rPr lang="fr-FR" dirty="0" smtClean="0"/>
                        <a:t>50</a:t>
                      </a:r>
                      <a:endParaRPr lang="fr-FR" dirty="0"/>
                    </a:p>
                  </a:txBody>
                  <a:tcPr/>
                </a:tc>
                <a:tc>
                  <a:txBody>
                    <a:bodyPr/>
                    <a:lstStyle/>
                    <a:p>
                      <a:r>
                        <a:rPr lang="fr-FR" dirty="0" smtClean="0"/>
                        <a:t>50</a:t>
                      </a:r>
                      <a:endParaRPr lang="fr-FR" dirty="0"/>
                    </a:p>
                  </a:txBody>
                  <a:tcPr/>
                </a:tc>
                <a:tc>
                  <a:txBody>
                    <a:bodyPr/>
                    <a:lstStyle/>
                    <a:p>
                      <a:r>
                        <a:rPr lang="fr-FR" dirty="0" smtClean="0"/>
                        <a:t>150</a:t>
                      </a:r>
                      <a:endParaRPr lang="fr-FR" dirty="0"/>
                    </a:p>
                  </a:txBody>
                  <a:tcPr/>
                </a:tc>
                <a:tc>
                  <a:txBody>
                    <a:bodyPr/>
                    <a:lstStyle/>
                    <a:p>
                      <a:r>
                        <a:rPr lang="fr-FR" dirty="0" smtClean="0"/>
                        <a:t>200</a:t>
                      </a:r>
                      <a:endParaRPr lang="fr-FR" dirty="0"/>
                    </a:p>
                  </a:txBody>
                  <a:tcPr/>
                </a:tc>
              </a:tr>
              <a:tr h="513886">
                <a:tc>
                  <a:txBody>
                    <a:bodyPr/>
                    <a:lstStyle/>
                    <a:p>
                      <a:r>
                        <a:rPr lang="fr-FR" dirty="0" smtClean="0"/>
                        <a:t>Total</a:t>
                      </a:r>
                      <a:endParaRPr lang="fr-FR" dirty="0"/>
                    </a:p>
                  </a:txBody>
                  <a:tcPr/>
                </a:tc>
                <a:tc>
                  <a:txBody>
                    <a:bodyPr/>
                    <a:lstStyle/>
                    <a:p>
                      <a:r>
                        <a:rPr lang="fr-FR" dirty="0" smtClean="0"/>
                        <a:t>500</a:t>
                      </a:r>
                      <a:endParaRPr lang="fr-FR" dirty="0"/>
                    </a:p>
                  </a:txBody>
                  <a:tcPr/>
                </a:tc>
                <a:tc>
                  <a:txBody>
                    <a:bodyPr/>
                    <a:lstStyle/>
                    <a:p>
                      <a:r>
                        <a:rPr lang="fr-FR" dirty="0" smtClean="0"/>
                        <a:t>500</a:t>
                      </a:r>
                      <a:endParaRPr lang="fr-FR" dirty="0"/>
                    </a:p>
                  </a:txBody>
                  <a:tcPr/>
                </a:tc>
                <a:tc>
                  <a:txBody>
                    <a:bodyPr/>
                    <a:lstStyle/>
                    <a:p>
                      <a:r>
                        <a:rPr lang="fr-FR" dirty="0" smtClean="0"/>
                        <a:t>650</a:t>
                      </a:r>
                      <a:endParaRPr lang="fr-FR" dirty="0"/>
                    </a:p>
                  </a:txBody>
                  <a:tcPr/>
                </a:tc>
                <a:tc>
                  <a:txBody>
                    <a:bodyPr/>
                    <a:lstStyle/>
                    <a:p>
                      <a:r>
                        <a:rPr lang="fr-FR" dirty="0" smtClean="0"/>
                        <a:t>350</a:t>
                      </a:r>
                      <a:endParaRPr lang="fr-FR" dirty="0"/>
                    </a:p>
                  </a:txBody>
                  <a:tcPr/>
                </a:tc>
                <a:tc>
                  <a:txBody>
                    <a:bodyPr/>
                    <a:lstStyle/>
                    <a:p>
                      <a:r>
                        <a:rPr lang="fr-FR" dirty="0" smtClean="0"/>
                        <a:t>800</a:t>
                      </a:r>
                      <a:endParaRPr lang="fr-FR" dirty="0"/>
                    </a:p>
                  </a:txBody>
                  <a:tcPr/>
                </a:tc>
                <a:tc>
                  <a:txBody>
                    <a:bodyPr/>
                    <a:lstStyle/>
                    <a:p>
                      <a:r>
                        <a:rPr lang="fr-FR" dirty="0" smtClean="0"/>
                        <a:t>200</a:t>
                      </a:r>
                      <a:endParaRPr lang="fr-FR" dirty="0"/>
                    </a:p>
                  </a:txBody>
                  <a:tcPr/>
                </a:tc>
                <a:tc>
                  <a:txBody>
                    <a:bodyPr/>
                    <a:lstStyle/>
                    <a:p>
                      <a:r>
                        <a:rPr lang="fr-FR" dirty="0" smtClean="0"/>
                        <a:t>1000</a:t>
                      </a:r>
                      <a:endParaRPr lang="fr-FR" dirty="0"/>
                    </a:p>
                  </a:txBody>
                  <a:tcPr/>
                </a:tc>
              </a:tr>
            </a:tbl>
          </a:graphicData>
        </a:graphic>
      </p:graphicFrame>
    </p:spTree>
    <p:extLst>
      <p:ext uri="{BB962C8B-B14F-4D97-AF65-F5344CB8AC3E}">
        <p14:creationId xmlns:p14="http://schemas.microsoft.com/office/powerpoint/2010/main" val="32797528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15</a:t>
            </a:r>
            <a:endParaRPr lang="fr-FR" sz="2000" b="1" dirty="0">
              <a:solidFill>
                <a:srgbClr val="8A817C"/>
              </a:solidFill>
              <a:latin typeface="AvenirNext LT Pro Bold" panose="020B0804020202020204" pitchFamily="34"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03" y="219456"/>
            <a:ext cx="9937395" cy="6858000"/>
          </a:xfrm>
          <a:prstGeom prst="rect">
            <a:avLst/>
          </a:prstGeom>
        </p:spPr>
      </p:pic>
      <p:sp>
        <p:nvSpPr>
          <p:cNvPr id="9" name="Rectangle 8"/>
          <p:cNvSpPr/>
          <p:nvPr/>
        </p:nvSpPr>
        <p:spPr>
          <a:xfrm>
            <a:off x="2739991" y="1637959"/>
            <a:ext cx="7222156" cy="3785652"/>
          </a:xfrm>
          <a:prstGeom prst="rect">
            <a:avLst/>
          </a:prstGeom>
        </p:spPr>
        <p:txBody>
          <a:bodyPr wrap="square">
            <a:spAutoFit/>
          </a:bodyPr>
          <a:lstStyle/>
          <a:p>
            <a:r>
              <a:rPr lang="fr-FR" sz="2000" b="1" dirty="0" smtClean="0">
                <a:latin typeface="Bebas Neue Bold" panose="020B0604020202020204" charset="0"/>
              </a:rPr>
              <a:t>Note : Supposons que quelqu’un nous demande de lui donner le type d’un fruit qu’il a. Ses caractéristiques sont les suivantes : </a:t>
            </a:r>
          </a:p>
          <a:p>
            <a:r>
              <a:rPr lang="fr-FR" sz="2000" b="1" dirty="0" smtClean="0">
                <a:solidFill>
                  <a:srgbClr val="F4F3EE"/>
                </a:solidFill>
                <a:latin typeface="Bebas Neue Bold" panose="020B0604020202020204" charset="0"/>
              </a:rPr>
              <a:t>• Il est jaune</a:t>
            </a:r>
          </a:p>
          <a:p>
            <a:r>
              <a:rPr lang="fr-FR" sz="2000" b="1" dirty="0" smtClean="0">
                <a:solidFill>
                  <a:srgbClr val="F4F3EE"/>
                </a:solidFill>
                <a:latin typeface="Bebas Neue Bold" panose="020B0604020202020204" charset="0"/>
              </a:rPr>
              <a:t>• Il est long </a:t>
            </a:r>
          </a:p>
          <a:p>
            <a:r>
              <a:rPr lang="fr-FR" sz="2000" b="1" dirty="0" smtClean="0">
                <a:solidFill>
                  <a:srgbClr val="F4F3EE"/>
                </a:solidFill>
                <a:latin typeface="Bebas Neue Bold" panose="020B0604020202020204" charset="0"/>
              </a:rPr>
              <a:t>• Il est sucré</a:t>
            </a:r>
            <a:r>
              <a:rPr lang="fr-FR" sz="2000" b="1" dirty="0" smtClean="0">
                <a:latin typeface="Bebas Neue Bold" panose="020B0604020202020204" charset="0"/>
              </a:rPr>
              <a:t> </a:t>
            </a:r>
          </a:p>
          <a:p>
            <a:pPr marL="571500" indent="-571500">
              <a:buFont typeface="Arial" panose="020B0604020202020204" pitchFamily="34" charset="0"/>
              <a:buChar char="•"/>
            </a:pPr>
            <a:endParaRPr lang="fr-FR" sz="2000" b="1" dirty="0" smtClean="0">
              <a:latin typeface="Bebas Neue Bold" panose="020B0604020202020204" charset="0"/>
            </a:endParaRPr>
          </a:p>
          <a:p>
            <a:r>
              <a:rPr lang="fr-FR" sz="2000" b="1" dirty="0" smtClean="0">
                <a:latin typeface="Bebas Neue Bold" panose="020B0604020202020204" charset="0"/>
              </a:rPr>
              <a:t>Pour cela on calcule les probabilités suivantes:</a:t>
            </a:r>
          </a:p>
          <a:p>
            <a:endParaRPr lang="fr-FR" sz="2000" b="1" dirty="0" smtClean="0">
              <a:latin typeface="Bebas Neue Bold" panose="020B0604020202020204" charset="0"/>
            </a:endParaRPr>
          </a:p>
          <a:p>
            <a:r>
              <a:rPr lang="fr-FR" sz="2000" b="1" dirty="0" smtClean="0">
                <a:solidFill>
                  <a:srgbClr val="F4F3EE"/>
                </a:solidFill>
                <a:latin typeface="Bebas Neue Bold" panose="020B0604020202020204" charset="0"/>
              </a:rPr>
              <a:t>• P(Banane | long, jaune, sucre) </a:t>
            </a:r>
          </a:p>
          <a:p>
            <a:r>
              <a:rPr lang="fr-FR" sz="2000" b="1" dirty="0" smtClean="0">
                <a:solidFill>
                  <a:srgbClr val="F4F3EE"/>
                </a:solidFill>
                <a:latin typeface="Bebas Neue Bold" panose="020B0604020202020204" charset="0"/>
              </a:rPr>
              <a:t>• P(Orange | long, jaune, sucre) </a:t>
            </a:r>
          </a:p>
          <a:p>
            <a:r>
              <a:rPr lang="fr-FR" sz="2000" b="1" dirty="0" smtClean="0">
                <a:solidFill>
                  <a:srgbClr val="F4F3EE"/>
                </a:solidFill>
                <a:latin typeface="Bebas Neue Bold" panose="020B0604020202020204" charset="0"/>
              </a:rPr>
              <a:t>• P(Autre fruit | long, jaune, sucre) </a:t>
            </a:r>
            <a:endParaRPr lang="fr-FR" sz="2000" b="1" dirty="0">
              <a:solidFill>
                <a:srgbClr val="F4F3EE"/>
              </a:solidFill>
              <a:latin typeface="Bebas Neue Bold" panose="020B0604020202020204" charset="0"/>
            </a:endParaRPr>
          </a:p>
        </p:txBody>
      </p:sp>
    </p:spTree>
    <p:extLst>
      <p:ext uri="{BB962C8B-B14F-4D97-AF65-F5344CB8AC3E}">
        <p14:creationId xmlns:p14="http://schemas.microsoft.com/office/powerpoint/2010/main" val="3403622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anim calcmode="lin" valueType="num">
                                      <p:cBhvr>
                                        <p:cTn id="8"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750"/>
                                        <p:tgtEl>
                                          <p:spTgt spid="9">
                                            <p:txEl>
                                              <p:pRg st="1" end="1"/>
                                            </p:txEl>
                                          </p:spTgt>
                                        </p:tgtEl>
                                      </p:cBhvr>
                                    </p:animEffect>
                                    <p:anim calcmode="lin" valueType="num">
                                      <p:cBhvr>
                                        <p:cTn id="15" dur="7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7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750"/>
                            </p:stCondLst>
                            <p:childTnLst>
                              <p:par>
                                <p:cTn id="18" presetID="42" presetClass="entr" presetSubtype="0" fill="hold"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750"/>
                                        <p:tgtEl>
                                          <p:spTgt spid="9">
                                            <p:txEl>
                                              <p:pRg st="2" end="2"/>
                                            </p:txEl>
                                          </p:spTgt>
                                        </p:tgtEl>
                                      </p:cBhvr>
                                    </p:animEffect>
                                    <p:anim calcmode="lin" valueType="num">
                                      <p:cBhvr>
                                        <p:cTn id="21" dur="7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2" dur="7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750"/>
                                        <p:tgtEl>
                                          <p:spTgt spid="9">
                                            <p:txEl>
                                              <p:pRg st="3" end="3"/>
                                            </p:txEl>
                                          </p:spTgt>
                                        </p:tgtEl>
                                      </p:cBhvr>
                                    </p:animEffect>
                                    <p:anim calcmode="lin" valueType="num">
                                      <p:cBhvr>
                                        <p:cTn id="27" dur="7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7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750"/>
                                        <p:tgtEl>
                                          <p:spTgt spid="9">
                                            <p:txEl>
                                              <p:pRg st="5" end="5"/>
                                            </p:txEl>
                                          </p:spTgt>
                                        </p:tgtEl>
                                      </p:cBhvr>
                                    </p:animEffect>
                                    <p:anim calcmode="lin" valueType="num">
                                      <p:cBhvr>
                                        <p:cTn id="34" dur="75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5" dur="750" fill="hold"/>
                                        <p:tgtEl>
                                          <p:spTgt spid="9">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Effect transition="in" filter="fade">
                                      <p:cBhvr>
                                        <p:cTn id="38" dur="750"/>
                                        <p:tgtEl>
                                          <p:spTgt spid="9">
                                            <p:txEl>
                                              <p:pRg st="7" end="7"/>
                                            </p:txEl>
                                          </p:spTgt>
                                        </p:tgtEl>
                                      </p:cBhvr>
                                    </p:animEffect>
                                    <p:anim calcmode="lin" valueType="num">
                                      <p:cBhvr>
                                        <p:cTn id="39" dur="75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0" dur="75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par>
                          <p:cTn id="41" fill="hold">
                            <p:stCondLst>
                              <p:cond delay="750"/>
                            </p:stCondLst>
                            <p:childTnLst>
                              <p:par>
                                <p:cTn id="42" presetID="42" presetClass="entr" presetSubtype="0" fill="hold" nodeType="after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animEffect transition="in" filter="fade">
                                      <p:cBhvr>
                                        <p:cTn id="44" dur="750"/>
                                        <p:tgtEl>
                                          <p:spTgt spid="9">
                                            <p:txEl>
                                              <p:pRg st="8" end="8"/>
                                            </p:txEl>
                                          </p:spTgt>
                                        </p:tgtEl>
                                      </p:cBhvr>
                                    </p:animEffect>
                                    <p:anim calcmode="lin" valueType="num">
                                      <p:cBhvr>
                                        <p:cTn id="45" dur="75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6" dur="75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42" presetClass="entr" presetSubtype="0" fill="hold" nodeType="afterEffect">
                                  <p:stCondLst>
                                    <p:cond delay="0"/>
                                  </p:stCondLst>
                                  <p:childTnLst>
                                    <p:set>
                                      <p:cBhvr>
                                        <p:cTn id="49" dur="1" fill="hold">
                                          <p:stCondLst>
                                            <p:cond delay="0"/>
                                          </p:stCondLst>
                                        </p:cTn>
                                        <p:tgtEl>
                                          <p:spTgt spid="9">
                                            <p:txEl>
                                              <p:pRg st="9" end="9"/>
                                            </p:txEl>
                                          </p:spTgt>
                                        </p:tgtEl>
                                        <p:attrNameLst>
                                          <p:attrName>style.visibility</p:attrName>
                                        </p:attrNameLst>
                                      </p:cBhvr>
                                      <p:to>
                                        <p:strVal val="visible"/>
                                      </p:to>
                                    </p:set>
                                    <p:animEffect transition="in" filter="fade">
                                      <p:cBhvr>
                                        <p:cTn id="50" dur="750"/>
                                        <p:tgtEl>
                                          <p:spTgt spid="9">
                                            <p:txEl>
                                              <p:pRg st="9" end="9"/>
                                            </p:txEl>
                                          </p:spTgt>
                                        </p:tgtEl>
                                      </p:cBhvr>
                                    </p:animEffect>
                                    <p:anim calcmode="lin" valueType="num">
                                      <p:cBhvr>
                                        <p:cTn id="51" dur="75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52" dur="75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4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rgbClr val="F4F3EE"/>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16</a:t>
            </a:r>
            <a:endParaRPr lang="fr-FR" sz="2000" b="1" dirty="0">
              <a:solidFill>
                <a:srgbClr val="8A817C"/>
              </a:solidFill>
              <a:latin typeface="AvenirNext LT Pro Bold" panose="020B0804020202020204" pitchFamily="34" charset="0"/>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443" y="-467583"/>
            <a:ext cx="13058983" cy="7345679"/>
          </a:xfrm>
          <a:prstGeom prst="rect">
            <a:avLst/>
          </a:prstGeom>
        </p:spPr>
      </p:pic>
      <p:sp>
        <p:nvSpPr>
          <p:cNvPr id="11" name="Rectangle 10"/>
          <p:cNvSpPr/>
          <p:nvPr/>
        </p:nvSpPr>
        <p:spPr>
          <a:xfrm>
            <a:off x="1143000" y="1288256"/>
            <a:ext cx="9616440" cy="1631216"/>
          </a:xfrm>
          <a:prstGeom prst="rect">
            <a:avLst/>
          </a:prstGeom>
        </p:spPr>
        <p:txBody>
          <a:bodyPr wrap="square">
            <a:spAutoFit/>
          </a:bodyPr>
          <a:lstStyle/>
          <a:p>
            <a:r>
              <a:rPr lang="fr-FR" sz="2000" b="1" dirty="0">
                <a:solidFill>
                  <a:srgbClr val="BCB8B1"/>
                </a:solidFill>
                <a:latin typeface="Bebas Neue Bold" panose="020B0604020202020204" charset="0"/>
              </a:rPr>
              <a:t>-</a:t>
            </a:r>
            <a:r>
              <a:rPr lang="fr-FR" sz="2000" b="1" dirty="0" smtClean="0">
                <a:solidFill>
                  <a:srgbClr val="BCB8B1"/>
                </a:solidFill>
                <a:latin typeface="Bebas Neue Bold" panose="020B0604020202020204" charset="0"/>
              </a:rPr>
              <a:t>Le type du fruit « inconnu » qu’on cherche à classifier sera celui où on a la plus grande probabilité il est long sucré et jaune. </a:t>
            </a:r>
          </a:p>
          <a:p>
            <a:endParaRPr lang="fr-FR" sz="2000" b="1" dirty="0" smtClean="0">
              <a:solidFill>
                <a:srgbClr val="BCB8B1"/>
              </a:solidFill>
              <a:latin typeface="Bebas Neue Bold" panose="020B0604020202020204" charset="0"/>
            </a:endParaRPr>
          </a:p>
          <a:p>
            <a:r>
              <a:rPr lang="fr-FR" sz="2000" b="1" dirty="0" smtClean="0">
                <a:solidFill>
                  <a:srgbClr val="BCB8B1"/>
                </a:solidFill>
                <a:latin typeface="Bebas Neue Bold" panose="020B0604020202020204" charset="0"/>
              </a:rPr>
              <a:t>Selon la formule de Bayes, on a : </a:t>
            </a:r>
          </a:p>
          <a:p>
            <a:r>
              <a:rPr lang="fr-FR" sz="2000" b="1" dirty="0" smtClean="0">
                <a:solidFill>
                  <a:srgbClr val="BCB8B1"/>
                </a:solidFill>
                <a:latin typeface="Bebas Neue Bold" panose="020B0604020202020204" charset="0"/>
              </a:rPr>
              <a:t>• P(Banane | long, jaune, sucre)=</a:t>
            </a:r>
            <a:endParaRPr lang="fr-FR" sz="2000" b="1" dirty="0">
              <a:solidFill>
                <a:srgbClr val="BCB8B1"/>
              </a:solidFill>
              <a:latin typeface="Bebas Neue Bold" panose="020B0604020202020204" charset="0"/>
            </a:endParaRPr>
          </a:p>
        </p:txBody>
      </p:sp>
      <mc:AlternateContent xmlns:mc="http://schemas.openxmlformats.org/markup-compatibility/2006" xmlns:a14="http://schemas.microsoft.com/office/drawing/2010/main">
        <mc:Choice Requires="a14">
          <p:sp>
            <p:nvSpPr>
              <p:cNvPr id="13" name="Rectangle 12"/>
              <p:cNvSpPr/>
              <p:nvPr/>
            </p:nvSpPr>
            <p:spPr>
              <a:xfrm>
                <a:off x="5512576" y="2314694"/>
                <a:ext cx="6020814" cy="606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fr-FR" sz="1600" b="1" i="1" smtClean="0">
                              <a:solidFill>
                                <a:srgbClr val="E0AFA0"/>
                              </a:solidFill>
                              <a:latin typeface="Cambria Math" panose="02040503050406030204" pitchFamily="18" charset="0"/>
                              <a:ea typeface="Cambria Math" panose="02040503050406030204" pitchFamily="18" charset="0"/>
                            </a:rPr>
                          </m:ctrlPr>
                        </m:fPr>
                        <m:num>
                          <m:r>
                            <m:rPr>
                              <m:nor/>
                            </m:rPr>
                            <a:rPr lang="fr-FR" sz="1600" b="1" i="1" dirty="0">
                              <a:solidFill>
                                <a:srgbClr val="E0AFA0"/>
                              </a:solidFill>
                              <a:latin typeface="Cambria Math" panose="02040503050406030204" pitchFamily="18" charset="0"/>
                              <a:ea typeface="Cambria Math" panose="02040503050406030204" pitchFamily="18" charset="0"/>
                            </a:rPr>
                            <m:t>P</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Long</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Banane</m:t>
                          </m:r>
                          <m:r>
                            <m:rPr>
                              <m:nor/>
                            </m:rPr>
                            <a:rPr lang="fr-FR" sz="1600" b="1" i="1" dirty="0">
                              <a:solidFill>
                                <a:srgbClr val="E0AFA0"/>
                              </a:solidFill>
                              <a:latin typeface="Cambria Math" panose="02040503050406030204" pitchFamily="18" charset="0"/>
                              <a:ea typeface="Cambria Math" panose="02040503050406030204" pitchFamily="18" charset="0"/>
                            </a:rPr>
                            <m:t>)</m:t>
                          </m:r>
                          <m:r>
                            <a:rPr lang="en-ZA" sz="1600" b="1" i="1" dirty="0" smtClean="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P</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en-ZA" sz="1600" b="1" i="1" dirty="0">
                              <a:solidFill>
                                <a:srgbClr val="E0AFA0"/>
                              </a:solidFill>
                              <a:latin typeface="Cambria Math" panose="02040503050406030204" pitchFamily="18" charset="0"/>
                              <a:ea typeface="Cambria Math" panose="02040503050406030204" pitchFamily="18" charset="0"/>
                            </a:rPr>
                            <m:t>Sucre</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Banane</m:t>
                          </m:r>
                          <m:r>
                            <m:rPr>
                              <m:nor/>
                            </m:rPr>
                            <a:rPr lang="fr-FR" sz="1600" b="1" i="1" dirty="0">
                              <a:solidFill>
                                <a:srgbClr val="E0AFA0"/>
                              </a:solidFill>
                              <a:latin typeface="Cambria Math" panose="02040503050406030204" pitchFamily="18" charset="0"/>
                              <a:ea typeface="Cambria Math" panose="02040503050406030204" pitchFamily="18" charset="0"/>
                            </a:rPr>
                            <m:t>)</m:t>
                          </m:r>
                          <m:r>
                            <a:rPr lang="en-ZA" sz="1600" b="1" i="1" smtClean="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P</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en-ZA" sz="1600" b="1" i="1" dirty="0" smtClean="0">
                              <a:solidFill>
                                <a:srgbClr val="E0AFA0"/>
                              </a:solidFill>
                              <a:latin typeface="Cambria Math" panose="02040503050406030204" pitchFamily="18" charset="0"/>
                              <a:ea typeface="Cambria Math" panose="02040503050406030204" pitchFamily="18" charset="0"/>
                            </a:rPr>
                            <m:t>Jaune</m:t>
                          </m:r>
                          <m:r>
                            <m:rPr>
                              <m:nor/>
                            </m:rPr>
                            <a:rPr lang="en-ZA" sz="1600" b="1" i="1" dirty="0" smtClean="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Banane</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en-ZA" sz="1600" b="1" i="1" dirty="0" smtClean="0">
                              <a:solidFill>
                                <a:srgbClr val="E0AFA0"/>
                              </a:solidFill>
                              <a:latin typeface="Cambria Math" panose="02040503050406030204" pitchFamily="18" charset="0"/>
                              <a:ea typeface="Cambria Math" panose="02040503050406030204" pitchFamily="18" charset="0"/>
                            </a:rPr>
                            <m:t> ∗</m:t>
                          </m:r>
                          <m:r>
                            <m:rPr>
                              <m:nor/>
                            </m:rPr>
                            <a:rPr lang="fr-FR" sz="1600" b="1" i="1" dirty="0">
                              <a:solidFill>
                                <a:srgbClr val="E0AFA0"/>
                              </a:solidFill>
                              <a:latin typeface="Cambria Math" panose="02040503050406030204" pitchFamily="18" charset="0"/>
                              <a:ea typeface="Cambria Math" panose="02040503050406030204" pitchFamily="18" charset="0"/>
                            </a:rPr>
                            <m:t>P</m:t>
                          </m:r>
                          <m:r>
                            <m:rPr>
                              <m:nor/>
                            </m:rPr>
                            <a:rPr lang="fr-FR" sz="1600" b="1" i="1" dirty="0">
                              <a:solidFill>
                                <a:srgbClr val="E0AFA0"/>
                              </a:solidFill>
                              <a:latin typeface="Cambria Math" panose="02040503050406030204" pitchFamily="18" charset="0"/>
                              <a:ea typeface="Cambria Math" panose="02040503050406030204" pitchFamily="18" charset="0"/>
                            </a:rPr>
                            <m:t>(</m:t>
                          </m:r>
                          <m:r>
                            <m:rPr>
                              <m:nor/>
                            </m:rPr>
                            <a:rPr lang="fr-FR" sz="1600" b="1" i="1" dirty="0">
                              <a:solidFill>
                                <a:srgbClr val="E0AFA0"/>
                              </a:solidFill>
                              <a:latin typeface="Cambria Math" panose="02040503050406030204" pitchFamily="18" charset="0"/>
                              <a:ea typeface="Cambria Math" panose="02040503050406030204" pitchFamily="18" charset="0"/>
                            </a:rPr>
                            <m:t>Banane</m:t>
                          </m:r>
                          <m:r>
                            <m:rPr>
                              <m:nor/>
                            </m:rPr>
                            <a:rPr lang="fr-FR" sz="1600" b="1" i="1" dirty="0">
                              <a:solidFill>
                                <a:srgbClr val="E0AFA0"/>
                              </a:solidFill>
                              <a:latin typeface="Cambria Math" panose="02040503050406030204" pitchFamily="18" charset="0"/>
                              <a:ea typeface="Cambria Math" panose="02040503050406030204" pitchFamily="18" charset="0"/>
                            </a:rPr>
                            <m:t>)</m:t>
                          </m:r>
                        </m:num>
                        <m:den>
                          <m:r>
                            <a:rPr lang="en-ZA" sz="1600" b="1" i="1" smtClean="0">
                              <a:solidFill>
                                <a:srgbClr val="E0AFA0"/>
                              </a:solidFill>
                              <a:latin typeface="Cambria Math" panose="02040503050406030204" pitchFamily="18" charset="0"/>
                              <a:ea typeface="Cambria Math" panose="02040503050406030204" pitchFamily="18" charset="0"/>
                            </a:rPr>
                            <m:t>𝑷</m:t>
                          </m:r>
                          <m:d>
                            <m:dPr>
                              <m:ctrlPr>
                                <a:rPr lang="en-ZA" sz="1600" b="1" i="1" smtClean="0">
                                  <a:solidFill>
                                    <a:srgbClr val="E0AFA0"/>
                                  </a:solidFill>
                                  <a:latin typeface="Cambria Math" panose="02040503050406030204" pitchFamily="18" charset="0"/>
                                  <a:ea typeface="Cambria Math" panose="02040503050406030204" pitchFamily="18" charset="0"/>
                                </a:rPr>
                              </m:ctrlPr>
                            </m:dPr>
                            <m:e>
                              <m:r>
                                <a:rPr lang="en-ZA" sz="1600" b="1" i="1" smtClean="0">
                                  <a:solidFill>
                                    <a:srgbClr val="E0AFA0"/>
                                  </a:solidFill>
                                  <a:latin typeface="Cambria Math" panose="02040503050406030204" pitchFamily="18" charset="0"/>
                                  <a:ea typeface="Cambria Math" panose="02040503050406030204" pitchFamily="18" charset="0"/>
                                </a:rPr>
                                <m:t>𝑳𝒐𝒏𝒈</m:t>
                              </m:r>
                            </m:e>
                          </m:d>
                          <m:r>
                            <a:rPr lang="en-ZA" sz="1600" b="1" i="1">
                              <a:solidFill>
                                <a:srgbClr val="E0AFA0"/>
                              </a:solidFill>
                              <a:latin typeface="Cambria Math" panose="02040503050406030204" pitchFamily="18" charset="0"/>
                              <a:ea typeface="Cambria Math" panose="02040503050406030204" pitchFamily="18" charset="0"/>
                            </a:rPr>
                            <m:t>∗</m:t>
                          </m:r>
                          <m:r>
                            <a:rPr lang="en-ZA" sz="1600" b="1" i="1">
                              <a:solidFill>
                                <a:srgbClr val="E0AFA0"/>
                              </a:solidFill>
                              <a:latin typeface="Cambria Math" panose="02040503050406030204" pitchFamily="18" charset="0"/>
                              <a:ea typeface="Cambria Math" panose="02040503050406030204" pitchFamily="18" charset="0"/>
                            </a:rPr>
                            <m:t>𝑷</m:t>
                          </m:r>
                          <m:r>
                            <a:rPr lang="en-ZA" sz="1600" b="1" i="1" smtClean="0">
                              <a:solidFill>
                                <a:srgbClr val="E0AFA0"/>
                              </a:solidFill>
                              <a:latin typeface="Cambria Math" panose="02040503050406030204" pitchFamily="18" charset="0"/>
                              <a:ea typeface="Cambria Math" panose="02040503050406030204" pitchFamily="18" charset="0"/>
                            </a:rPr>
                            <m:t>(</m:t>
                          </m:r>
                          <m:r>
                            <a:rPr lang="en-ZA" sz="1600" b="1" i="1" smtClean="0">
                              <a:solidFill>
                                <a:srgbClr val="E0AFA0"/>
                              </a:solidFill>
                              <a:latin typeface="Cambria Math" panose="02040503050406030204" pitchFamily="18" charset="0"/>
                              <a:ea typeface="Cambria Math" panose="02040503050406030204" pitchFamily="18" charset="0"/>
                            </a:rPr>
                            <m:t>𝑺𝒖𝒄𝒓𝒆</m:t>
                          </m:r>
                          <m:r>
                            <a:rPr lang="en-ZA" sz="1600" b="1" i="1" smtClean="0">
                              <a:solidFill>
                                <a:srgbClr val="E0AFA0"/>
                              </a:solidFill>
                              <a:latin typeface="Cambria Math" panose="02040503050406030204" pitchFamily="18" charset="0"/>
                              <a:ea typeface="Cambria Math" panose="02040503050406030204" pitchFamily="18" charset="0"/>
                            </a:rPr>
                            <m:t>)∗</m:t>
                          </m:r>
                          <m:r>
                            <a:rPr lang="en-ZA" sz="1600" b="1" i="1">
                              <a:solidFill>
                                <a:srgbClr val="E0AFA0"/>
                              </a:solidFill>
                              <a:latin typeface="Cambria Math" panose="02040503050406030204" pitchFamily="18" charset="0"/>
                              <a:ea typeface="Cambria Math" panose="02040503050406030204" pitchFamily="18" charset="0"/>
                            </a:rPr>
                            <m:t>𝑷</m:t>
                          </m:r>
                          <m:r>
                            <a:rPr lang="en-ZA" sz="1600" b="1" i="1" smtClean="0">
                              <a:solidFill>
                                <a:srgbClr val="E0AFA0"/>
                              </a:solidFill>
                              <a:latin typeface="Cambria Math" panose="02040503050406030204" pitchFamily="18" charset="0"/>
                              <a:ea typeface="Cambria Math" panose="02040503050406030204" pitchFamily="18" charset="0"/>
                            </a:rPr>
                            <m:t>(</m:t>
                          </m:r>
                          <m:r>
                            <a:rPr lang="fr-FR" sz="1600" b="1" i="1" smtClean="0">
                              <a:solidFill>
                                <a:srgbClr val="E0AFA0"/>
                              </a:solidFill>
                              <a:latin typeface="Cambria Math" panose="02040503050406030204" pitchFamily="18" charset="0"/>
                              <a:ea typeface="Cambria Math" panose="02040503050406030204" pitchFamily="18" charset="0"/>
                            </a:rPr>
                            <m:t>𝑱𝒂𝒖𝒏𝒆</m:t>
                          </m:r>
                          <m:r>
                            <a:rPr lang="en-ZA" sz="1600" b="1" i="1">
                              <a:solidFill>
                                <a:srgbClr val="E0AFA0"/>
                              </a:solidFill>
                              <a:latin typeface="Cambria Math" panose="02040503050406030204" pitchFamily="18" charset="0"/>
                              <a:ea typeface="Cambria Math" panose="02040503050406030204" pitchFamily="18" charset="0"/>
                            </a:rPr>
                            <m:t>)</m:t>
                          </m:r>
                        </m:den>
                      </m:f>
                    </m:oMath>
                  </m:oMathPara>
                </a14:m>
                <a:endParaRPr lang="fr-FR" sz="1600" b="1" dirty="0">
                  <a:solidFill>
                    <a:srgbClr val="E0AF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512576" y="2314694"/>
                <a:ext cx="6020814" cy="606256"/>
              </a:xfrm>
              <a:prstGeom prst="rect">
                <a:avLst/>
              </a:prstGeom>
              <a:blipFill rotWithShape="0">
                <a:blip r:embed="rId3"/>
                <a:stretch>
                  <a:fillRect/>
                </a:stretch>
              </a:blipFill>
            </p:spPr>
            <p:txBody>
              <a:bodyPr/>
              <a:lstStyle/>
              <a:p>
                <a:r>
                  <a:rPr lang="fr-FR">
                    <a:noFill/>
                  </a:rPr>
                  <a:t> </a:t>
                </a:r>
              </a:p>
            </p:txBody>
          </p:sp>
        </mc:Fallback>
      </mc:AlternateContent>
      <p:sp>
        <p:nvSpPr>
          <p:cNvPr id="15" name="Rectangle 14"/>
          <p:cNvSpPr/>
          <p:nvPr/>
        </p:nvSpPr>
        <p:spPr>
          <a:xfrm>
            <a:off x="1091739" y="3427214"/>
            <a:ext cx="6276077" cy="400110"/>
          </a:xfrm>
          <a:prstGeom prst="rect">
            <a:avLst/>
          </a:prstGeom>
        </p:spPr>
        <p:txBody>
          <a:bodyPr wrap="none">
            <a:spAutoFit/>
          </a:bodyPr>
          <a:lstStyle/>
          <a:p>
            <a:r>
              <a:rPr lang="fr-FR" sz="2000" b="1" dirty="0" smtClean="0">
                <a:solidFill>
                  <a:srgbClr val="BCB8B1"/>
                </a:solidFill>
                <a:latin typeface="Bebas Neue Bold" panose="020B0604020202020204" charset="0"/>
              </a:rPr>
              <a:t>-On commence par calculer certaine probabilités :</a:t>
            </a:r>
            <a:endParaRPr lang="fr-FR" sz="2000" b="1" dirty="0">
              <a:solidFill>
                <a:srgbClr val="BCB8B1"/>
              </a:solidFill>
              <a:latin typeface="Bebas Neue Bold" panose="020B0604020202020204" charset="0"/>
            </a:endParaRPr>
          </a:p>
        </p:txBody>
      </p:sp>
      <mc:AlternateContent xmlns:mc="http://schemas.openxmlformats.org/markup-compatibility/2006" xmlns:a14="http://schemas.microsoft.com/office/drawing/2010/main">
        <mc:Choice Requires="a14">
          <p:sp>
            <p:nvSpPr>
              <p:cNvPr id="16" name="Rectangle 15"/>
              <p:cNvSpPr/>
              <p:nvPr/>
            </p:nvSpPr>
            <p:spPr>
              <a:xfrm>
                <a:off x="7402752" y="3360348"/>
                <a:ext cx="4433842" cy="509050"/>
              </a:xfrm>
              <a:prstGeom prst="rect">
                <a:avLst/>
              </a:prstGeom>
            </p:spPr>
            <p:txBody>
              <a:bodyPr wrap="none">
                <a:spAutoFit/>
              </a:bodyPr>
              <a:lstStyle/>
              <a:p>
                <a:r>
                  <a:rPr lang="fr-FR" sz="1700" b="1" i="1" dirty="0" smtClean="0">
                    <a:solidFill>
                      <a:srgbClr val="E0AFA0"/>
                    </a:solidFill>
                    <a:latin typeface="Cambria Math" panose="02040503050406030204" pitchFamily="18" charset="0"/>
                    <a:ea typeface="Cambria Math" panose="02040503050406030204" pitchFamily="18" charset="0"/>
                  </a:rPr>
                  <a:t>P(Banane)</a:t>
                </a:r>
                <a14:m>
                  <m:oMath xmlns:m="http://schemas.openxmlformats.org/officeDocument/2006/math">
                    <m:r>
                      <a:rPr lang="fr-FR" sz="1700" b="1" i="1" smtClean="0">
                        <a:solidFill>
                          <a:srgbClr val="E0AFA0"/>
                        </a:solidFill>
                        <a:latin typeface="Cambria Math" panose="02040503050406030204" pitchFamily="18" charset="0"/>
                        <a:ea typeface="Cambria Math" panose="02040503050406030204" pitchFamily="18" charset="0"/>
                      </a:rPr>
                      <m:t>=</m:t>
                    </m:r>
                    <m:f>
                      <m:fPr>
                        <m:ctrlPr>
                          <a:rPr lang="fr-FR" sz="1700" b="1" i="1" smtClean="0">
                            <a:solidFill>
                              <a:srgbClr val="E0AFA0"/>
                            </a:solidFill>
                            <a:latin typeface="Cambria Math" panose="02040503050406030204" pitchFamily="18" charset="0"/>
                            <a:ea typeface="Cambria Math" panose="02040503050406030204" pitchFamily="18" charset="0"/>
                          </a:rPr>
                        </m:ctrlPr>
                      </m:fPr>
                      <m:num>
                        <m:r>
                          <a:rPr lang="en-ZA" sz="1700" b="1" i="1" smtClean="0">
                            <a:solidFill>
                              <a:srgbClr val="E0AFA0"/>
                            </a:solidFill>
                            <a:latin typeface="Cambria Math" panose="02040503050406030204" pitchFamily="18" charset="0"/>
                            <a:ea typeface="Cambria Math" panose="02040503050406030204" pitchFamily="18" charset="0"/>
                          </a:rPr>
                          <m:t>𝒄𝒂𝒓𝒅𝒊𝒏𝒂𝒍𝒆</m:t>
                        </m:r>
                        <m:r>
                          <a:rPr lang="en-ZA" sz="1700" b="1" i="1" smtClean="0">
                            <a:solidFill>
                              <a:srgbClr val="E0AFA0"/>
                            </a:solidFill>
                            <a:latin typeface="Cambria Math" panose="02040503050406030204" pitchFamily="18" charset="0"/>
                            <a:ea typeface="Cambria Math" panose="02040503050406030204" pitchFamily="18" charset="0"/>
                          </a:rPr>
                          <m:t>(</m:t>
                        </m:r>
                        <m:r>
                          <a:rPr lang="en-ZA" sz="1700" b="1" i="1" smtClean="0">
                            <a:solidFill>
                              <a:srgbClr val="E0AFA0"/>
                            </a:solidFill>
                            <a:latin typeface="Cambria Math" panose="02040503050406030204" pitchFamily="18" charset="0"/>
                            <a:ea typeface="Cambria Math" panose="02040503050406030204" pitchFamily="18" charset="0"/>
                          </a:rPr>
                          <m:t>𝑩𝒂𝒏𝒂𝒏𝒆</m:t>
                        </m:r>
                        <m:r>
                          <a:rPr lang="en-ZA" sz="1700" b="1" i="1" smtClean="0">
                            <a:solidFill>
                              <a:srgbClr val="E0AFA0"/>
                            </a:solidFill>
                            <a:latin typeface="Cambria Math" panose="02040503050406030204" pitchFamily="18" charset="0"/>
                            <a:ea typeface="Cambria Math" panose="02040503050406030204" pitchFamily="18" charset="0"/>
                          </a:rPr>
                          <m:t>)</m:t>
                        </m:r>
                      </m:num>
                      <m:den>
                        <m:r>
                          <a:rPr lang="en-ZA" sz="1700" b="1" i="1" smtClean="0">
                            <a:solidFill>
                              <a:srgbClr val="E0AFA0"/>
                            </a:solidFill>
                            <a:latin typeface="Cambria Math" panose="02040503050406030204" pitchFamily="18" charset="0"/>
                            <a:ea typeface="Cambria Math" panose="02040503050406030204" pitchFamily="18" charset="0"/>
                          </a:rPr>
                          <m:t>𝒄𝒂𝒓𝒅𝒊𝒏𝒂𝒍𝒆</m:t>
                        </m:r>
                        <m:r>
                          <a:rPr lang="en-ZA" sz="1700" b="1" i="1" smtClean="0">
                            <a:solidFill>
                              <a:srgbClr val="E0AFA0"/>
                            </a:solidFill>
                            <a:latin typeface="Cambria Math" panose="02040503050406030204" pitchFamily="18" charset="0"/>
                            <a:ea typeface="Cambria Math" panose="02040503050406030204" pitchFamily="18" charset="0"/>
                          </a:rPr>
                          <m:t>(</m:t>
                        </m:r>
                        <m:r>
                          <a:rPr lang="en-ZA" sz="1700" b="1" i="1" smtClean="0">
                            <a:solidFill>
                              <a:srgbClr val="E0AFA0"/>
                            </a:solidFill>
                            <a:latin typeface="Cambria Math" panose="02040503050406030204" pitchFamily="18" charset="0"/>
                            <a:ea typeface="Cambria Math" panose="02040503050406030204" pitchFamily="18" charset="0"/>
                          </a:rPr>
                          <m:t>𝑻𝒐𝒖𝒔</m:t>
                        </m:r>
                        <m:r>
                          <a:rPr lang="en-ZA" sz="1700" b="1" i="1" smtClean="0">
                            <a:solidFill>
                              <a:srgbClr val="E0AFA0"/>
                            </a:solidFill>
                            <a:latin typeface="Cambria Math" panose="02040503050406030204" pitchFamily="18" charset="0"/>
                            <a:ea typeface="Cambria Math" panose="02040503050406030204" pitchFamily="18" charset="0"/>
                          </a:rPr>
                          <m:t> </m:t>
                        </m:r>
                        <m:r>
                          <a:rPr lang="en-ZA" sz="1700" b="1" i="1" smtClean="0">
                            <a:solidFill>
                              <a:srgbClr val="E0AFA0"/>
                            </a:solidFill>
                            <a:latin typeface="Cambria Math" panose="02040503050406030204" pitchFamily="18" charset="0"/>
                            <a:ea typeface="Cambria Math" panose="02040503050406030204" pitchFamily="18" charset="0"/>
                          </a:rPr>
                          <m:t>𝒍𝒆𝒔</m:t>
                        </m:r>
                        <m:r>
                          <a:rPr lang="en-ZA" sz="1700" b="1" i="1" smtClean="0">
                            <a:solidFill>
                              <a:srgbClr val="E0AFA0"/>
                            </a:solidFill>
                            <a:latin typeface="Cambria Math" panose="02040503050406030204" pitchFamily="18" charset="0"/>
                            <a:ea typeface="Cambria Math" panose="02040503050406030204" pitchFamily="18" charset="0"/>
                          </a:rPr>
                          <m:t> </m:t>
                        </m:r>
                        <m:r>
                          <a:rPr lang="en-ZA" sz="1700" b="1" i="1" smtClean="0">
                            <a:solidFill>
                              <a:srgbClr val="E0AFA0"/>
                            </a:solidFill>
                            <a:latin typeface="Cambria Math" panose="02040503050406030204" pitchFamily="18" charset="0"/>
                            <a:ea typeface="Cambria Math" panose="02040503050406030204" pitchFamily="18" charset="0"/>
                          </a:rPr>
                          <m:t>𝒇𝒓𝒖𝒊𝒕𝒔</m:t>
                        </m:r>
                        <m:r>
                          <a:rPr lang="en-ZA" sz="1700" b="1" i="1" smtClean="0">
                            <a:solidFill>
                              <a:srgbClr val="E0AFA0"/>
                            </a:solidFill>
                            <a:latin typeface="Cambria Math" panose="02040503050406030204" pitchFamily="18" charset="0"/>
                            <a:ea typeface="Cambria Math" panose="02040503050406030204" pitchFamily="18" charset="0"/>
                          </a:rPr>
                          <m:t>)</m:t>
                        </m:r>
                      </m:den>
                    </m:f>
                  </m:oMath>
                </a14:m>
                <a:r>
                  <a:rPr lang="fr-FR" sz="1700" b="1" i="1" dirty="0" smtClean="0">
                    <a:solidFill>
                      <a:srgbClr val="E0AFA0"/>
                    </a:solidFill>
                    <a:latin typeface="Cambria Math" panose="02040503050406030204" pitchFamily="18" charset="0"/>
                    <a:ea typeface="Cambria Math" panose="02040503050406030204" pitchFamily="18" charset="0"/>
                  </a:rPr>
                  <a:t>=</a:t>
                </a:r>
                <a14:m>
                  <m:oMath xmlns:m="http://schemas.openxmlformats.org/officeDocument/2006/math">
                    <m:f>
                      <m:fPr>
                        <m:ctrlPr>
                          <a:rPr lang="fr-FR" sz="1700" b="1" i="1" dirty="0" smtClean="0">
                            <a:solidFill>
                              <a:srgbClr val="E0AFA0"/>
                            </a:solidFill>
                            <a:latin typeface="Cambria Math" panose="02040503050406030204" pitchFamily="18" charset="0"/>
                            <a:ea typeface="Cambria Math" panose="02040503050406030204" pitchFamily="18" charset="0"/>
                          </a:rPr>
                        </m:ctrlPr>
                      </m:fPr>
                      <m:num>
                        <m:r>
                          <a:rPr lang="en-ZA" sz="1700" b="1" i="1" dirty="0" smtClean="0">
                            <a:solidFill>
                              <a:srgbClr val="E0AFA0"/>
                            </a:solidFill>
                            <a:latin typeface="Cambria Math" panose="02040503050406030204" pitchFamily="18" charset="0"/>
                            <a:ea typeface="Cambria Math" panose="02040503050406030204" pitchFamily="18" charset="0"/>
                          </a:rPr>
                          <m:t>𝟓𝟎𝟎</m:t>
                        </m:r>
                      </m:num>
                      <m:den>
                        <m:r>
                          <a:rPr lang="en-ZA" sz="1700" b="1" i="1" dirty="0" smtClean="0">
                            <a:solidFill>
                              <a:srgbClr val="E0AFA0"/>
                            </a:solidFill>
                            <a:latin typeface="Cambria Math" panose="02040503050406030204" pitchFamily="18" charset="0"/>
                            <a:ea typeface="Cambria Math" panose="02040503050406030204" pitchFamily="18" charset="0"/>
                          </a:rPr>
                          <m:t>𝟏𝟎𝟎𝟎</m:t>
                        </m:r>
                      </m:den>
                    </m:f>
                  </m:oMath>
                </a14:m>
                <a:r>
                  <a:rPr lang="fr-FR" sz="1700" b="1" i="1" dirty="0" smtClean="0">
                    <a:solidFill>
                      <a:srgbClr val="E0AFA0"/>
                    </a:solidFill>
                    <a:latin typeface="Cambria Math" panose="02040503050406030204" pitchFamily="18" charset="0"/>
                    <a:ea typeface="Cambria Math" panose="02040503050406030204" pitchFamily="18" charset="0"/>
                  </a:rPr>
                  <a:t>=0.5</a:t>
                </a:r>
                <a:endParaRPr lang="fr-FR" sz="1700" b="1" i="1" dirty="0">
                  <a:solidFill>
                    <a:srgbClr val="E0AFA0"/>
                  </a:solidFill>
                  <a:latin typeface="Cambria Math" panose="02040503050406030204" pitchFamily="18" charset="0"/>
                  <a:ea typeface="Cambria Math" panose="020405030504060302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402752" y="3360348"/>
                <a:ext cx="4433842" cy="509050"/>
              </a:xfrm>
              <a:prstGeom prst="rect">
                <a:avLst/>
              </a:prstGeom>
              <a:blipFill rotWithShape="0">
                <a:blip r:embed="rId4"/>
                <a:stretch>
                  <a:fillRect l="-824" r="-275" b="-4762"/>
                </a:stretch>
              </a:blipFill>
            </p:spPr>
            <p:txBody>
              <a:bodyPr/>
              <a:lstStyle/>
              <a:p>
                <a:r>
                  <a:rPr lang="fr-FR">
                    <a:noFill/>
                  </a:rPr>
                  <a:t> </a:t>
                </a:r>
              </a:p>
            </p:txBody>
          </p:sp>
        </mc:Fallback>
      </mc:AlternateContent>
      <p:sp>
        <p:nvSpPr>
          <p:cNvPr id="17" name="Rectangle 16"/>
          <p:cNvSpPr/>
          <p:nvPr/>
        </p:nvSpPr>
        <p:spPr>
          <a:xfrm>
            <a:off x="1112560" y="4173974"/>
            <a:ext cx="3134320" cy="400110"/>
          </a:xfrm>
          <a:prstGeom prst="rect">
            <a:avLst/>
          </a:prstGeom>
        </p:spPr>
        <p:txBody>
          <a:bodyPr wrap="none">
            <a:spAutoFit/>
          </a:bodyPr>
          <a:lstStyle/>
          <a:p>
            <a:r>
              <a:rPr lang="fr-FR" sz="2000" b="1" dirty="0" smtClean="0">
                <a:solidFill>
                  <a:srgbClr val="BCB8B1"/>
                </a:solidFill>
                <a:latin typeface="Bebas Neue Bold" panose="020B0604020202020204" charset="0"/>
              </a:rPr>
              <a:t>-Avec la même formule :</a:t>
            </a:r>
            <a:endParaRPr lang="fr-FR" sz="2000" b="1" dirty="0">
              <a:solidFill>
                <a:srgbClr val="BCB8B1"/>
              </a:solidFill>
              <a:latin typeface="Bebas Neue Bold" panose="020B0604020202020204" charset="0"/>
            </a:endParaRPr>
          </a:p>
        </p:txBody>
      </p:sp>
      <mc:AlternateContent xmlns:mc="http://schemas.openxmlformats.org/markup-compatibility/2006" xmlns:a14="http://schemas.microsoft.com/office/drawing/2010/main">
        <mc:Choice Requires="a14">
          <p:sp>
            <p:nvSpPr>
              <p:cNvPr id="18" name="Rectangle 17"/>
              <p:cNvSpPr/>
              <p:nvPr/>
            </p:nvSpPr>
            <p:spPr>
              <a:xfrm>
                <a:off x="1143000" y="4792980"/>
                <a:ext cx="1966436" cy="369332"/>
              </a:xfrm>
              <a:prstGeom prst="rect">
                <a:avLst/>
              </a:prstGeom>
            </p:spPr>
            <p:txBody>
              <a:bodyPr wrap="none">
                <a:spAutoFit/>
              </a:bodyPr>
              <a:lstStyle/>
              <a:p>
                <a14:m>
                  <m:oMath xmlns:m="http://schemas.openxmlformats.org/officeDocument/2006/math">
                    <m:r>
                      <a:rPr lang="en-ZA" b="1" i="1" smtClean="0">
                        <a:solidFill>
                          <a:srgbClr val="E0AFA0"/>
                        </a:solidFill>
                        <a:latin typeface="Cambria Math" panose="02040503050406030204" pitchFamily="18" charset="0"/>
                        <a:ea typeface="Cambria Math" panose="02040503050406030204" pitchFamily="18" charset="0"/>
                      </a:rPr>
                      <m:t>𝑷</m:t>
                    </m:r>
                    <m:d>
                      <m:dPr>
                        <m:ctrlPr>
                          <a:rPr lang="en-ZA" b="1" i="1">
                            <a:solidFill>
                              <a:srgbClr val="E0AFA0"/>
                            </a:solidFill>
                            <a:latin typeface="Cambria Math" panose="02040503050406030204" pitchFamily="18" charset="0"/>
                            <a:ea typeface="Cambria Math" panose="02040503050406030204" pitchFamily="18" charset="0"/>
                          </a:rPr>
                        </m:ctrlPr>
                      </m:dPr>
                      <m:e>
                        <m:r>
                          <a:rPr lang="en-ZA" b="1" i="1" smtClean="0">
                            <a:solidFill>
                              <a:srgbClr val="E0AFA0"/>
                            </a:solidFill>
                            <a:latin typeface="Cambria Math" panose="02040503050406030204" pitchFamily="18" charset="0"/>
                            <a:ea typeface="Cambria Math" panose="02040503050406030204" pitchFamily="18" charset="0"/>
                          </a:rPr>
                          <m:t>𝑶𝒓𝒂𝒏𝒈𝒆</m:t>
                        </m:r>
                      </m:e>
                    </m:d>
                  </m:oMath>
                </a14:m>
                <a:r>
                  <a:rPr lang="fr-FR" b="1" dirty="0" smtClean="0">
                    <a:solidFill>
                      <a:srgbClr val="E0AFA0"/>
                    </a:solidFill>
                    <a:latin typeface="Cambria Math" panose="02040503050406030204" pitchFamily="18" charset="0"/>
                    <a:ea typeface="Cambria Math" panose="02040503050406030204" pitchFamily="18" charset="0"/>
                  </a:rPr>
                  <a:t> = 0.3</a:t>
                </a:r>
                <a:endParaRPr lang="fr-FR" b="1" dirty="0">
                  <a:solidFill>
                    <a:srgbClr val="E0AFA0"/>
                  </a:solidFill>
                  <a:latin typeface="Cambria Math" panose="02040503050406030204" pitchFamily="18" charset="0"/>
                  <a:ea typeface="Cambria Math" panose="020405030504060302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143000" y="4792980"/>
                <a:ext cx="1966436" cy="369332"/>
              </a:xfrm>
              <a:prstGeom prst="rect">
                <a:avLst/>
              </a:prstGeom>
              <a:blipFill rotWithShape="0">
                <a:blip r:embed="rId5"/>
                <a:stretch>
                  <a:fillRect t="-9836" r="-2795" b="-229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992880" y="4716780"/>
                <a:ext cx="1568891" cy="369332"/>
              </a:xfrm>
              <a:prstGeom prst="rect">
                <a:avLst/>
              </a:prstGeom>
            </p:spPr>
            <p:txBody>
              <a:bodyPr wrap="none">
                <a:spAutoFit/>
              </a:bodyPr>
              <a:lstStyle/>
              <a:p>
                <a14:m>
                  <m:oMath xmlns:m="http://schemas.openxmlformats.org/officeDocument/2006/math">
                    <m:r>
                      <a:rPr lang="en-ZA" b="1" i="1" smtClean="0">
                        <a:solidFill>
                          <a:srgbClr val="E0AFA0"/>
                        </a:solidFill>
                        <a:latin typeface="Cambria Math" panose="02040503050406030204" pitchFamily="18" charset="0"/>
                        <a:ea typeface="Cambria Math" panose="02040503050406030204" pitchFamily="18" charset="0"/>
                      </a:rPr>
                      <m:t>𝑷</m:t>
                    </m:r>
                    <m:d>
                      <m:dPr>
                        <m:ctrlPr>
                          <a:rPr lang="en-ZA" b="1" i="1">
                            <a:solidFill>
                              <a:srgbClr val="E0AFA0"/>
                            </a:solidFill>
                            <a:latin typeface="Cambria Math" panose="02040503050406030204" pitchFamily="18" charset="0"/>
                            <a:ea typeface="Cambria Math" panose="02040503050406030204" pitchFamily="18" charset="0"/>
                          </a:rPr>
                        </m:ctrlPr>
                      </m:dPr>
                      <m:e>
                        <m:r>
                          <a:rPr lang="en-ZA" b="1" i="1">
                            <a:solidFill>
                              <a:srgbClr val="E0AFA0"/>
                            </a:solidFill>
                            <a:latin typeface="Cambria Math" panose="02040503050406030204" pitchFamily="18" charset="0"/>
                            <a:ea typeface="Cambria Math" panose="02040503050406030204" pitchFamily="18" charset="0"/>
                          </a:rPr>
                          <m:t>𝑳𝒐𝒏𝒈</m:t>
                        </m:r>
                      </m:e>
                    </m:d>
                  </m:oMath>
                </a14:m>
                <a:r>
                  <a:rPr lang="fr-FR" b="1" dirty="0" smtClean="0">
                    <a:solidFill>
                      <a:srgbClr val="E0AFA0"/>
                    </a:solidFill>
                    <a:latin typeface="Cambria Math" panose="02040503050406030204" pitchFamily="18" charset="0"/>
                    <a:ea typeface="Cambria Math" panose="02040503050406030204" pitchFamily="18" charset="0"/>
                  </a:rPr>
                  <a:t>=0.5</a:t>
                </a:r>
                <a:endParaRPr lang="fr-FR" b="1" dirty="0">
                  <a:solidFill>
                    <a:srgbClr val="E0AFA0"/>
                  </a:solidFill>
                  <a:latin typeface="Cambria Math" panose="02040503050406030204" pitchFamily="18" charset="0"/>
                  <a:ea typeface="Cambria Math" panose="02040503050406030204"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3992880" y="4716780"/>
                <a:ext cx="1568891" cy="369332"/>
              </a:xfrm>
              <a:prstGeom prst="rect">
                <a:avLst/>
              </a:prstGeom>
              <a:blipFill rotWithShape="0">
                <a:blip r:embed="rId6"/>
                <a:stretch>
                  <a:fillRect t="-11667" r="-3502"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66800" y="5250180"/>
                <a:ext cx="2333524" cy="369332"/>
              </a:xfrm>
              <a:prstGeom prst="rect">
                <a:avLst/>
              </a:prstGeom>
            </p:spPr>
            <p:txBody>
              <a:bodyPr wrap="none">
                <a:spAutoFit/>
              </a:bodyPr>
              <a:lstStyle/>
              <a:p>
                <a14:m>
                  <m:oMath xmlns:m="http://schemas.openxmlformats.org/officeDocument/2006/math">
                    <m:r>
                      <a:rPr lang="en-ZA" b="1" i="1" smtClean="0">
                        <a:solidFill>
                          <a:srgbClr val="E0AFA0"/>
                        </a:solidFill>
                        <a:latin typeface="Cambria Math" panose="02040503050406030204" pitchFamily="18" charset="0"/>
                        <a:ea typeface="Cambria Math" panose="02040503050406030204" pitchFamily="18" charset="0"/>
                      </a:rPr>
                      <m:t>𝑷</m:t>
                    </m:r>
                    <m:d>
                      <m:dPr>
                        <m:ctrlPr>
                          <a:rPr lang="en-ZA" b="1" i="1">
                            <a:solidFill>
                              <a:srgbClr val="E0AFA0"/>
                            </a:solidFill>
                            <a:latin typeface="Cambria Math" panose="02040503050406030204" pitchFamily="18" charset="0"/>
                            <a:ea typeface="Cambria Math" panose="02040503050406030204" pitchFamily="18" charset="0"/>
                          </a:rPr>
                        </m:ctrlPr>
                      </m:dPr>
                      <m:e>
                        <m:r>
                          <a:rPr lang="en-ZA" b="1" i="1" smtClean="0">
                            <a:solidFill>
                              <a:srgbClr val="E0AFA0"/>
                            </a:solidFill>
                            <a:latin typeface="Cambria Math" panose="02040503050406030204" pitchFamily="18" charset="0"/>
                            <a:ea typeface="Cambria Math" panose="02040503050406030204" pitchFamily="18" charset="0"/>
                          </a:rPr>
                          <m:t>𝑨𝒖𝒕𝒓𝒆</m:t>
                        </m:r>
                        <m:r>
                          <a:rPr lang="en-ZA" b="1" i="1" smtClean="0">
                            <a:solidFill>
                              <a:srgbClr val="E0AFA0"/>
                            </a:solidFill>
                            <a:latin typeface="Cambria Math" panose="02040503050406030204" pitchFamily="18" charset="0"/>
                            <a:ea typeface="Cambria Math" panose="02040503050406030204" pitchFamily="18" charset="0"/>
                          </a:rPr>
                          <m:t> </m:t>
                        </m:r>
                        <m:r>
                          <a:rPr lang="en-ZA" b="1" i="1" smtClean="0">
                            <a:solidFill>
                              <a:srgbClr val="E0AFA0"/>
                            </a:solidFill>
                            <a:latin typeface="Cambria Math" panose="02040503050406030204" pitchFamily="18" charset="0"/>
                            <a:ea typeface="Cambria Math" panose="02040503050406030204" pitchFamily="18" charset="0"/>
                          </a:rPr>
                          <m:t>𝒇𝒓𝒖𝒊𝒕</m:t>
                        </m:r>
                      </m:e>
                    </m:d>
                  </m:oMath>
                </a14:m>
                <a:r>
                  <a:rPr lang="fr-FR" b="1" dirty="0" smtClean="0">
                    <a:solidFill>
                      <a:srgbClr val="E0AFA0"/>
                    </a:solidFill>
                    <a:latin typeface="Cambria Math" panose="02040503050406030204" pitchFamily="18" charset="0"/>
                    <a:ea typeface="Cambria Math" panose="02040503050406030204" pitchFamily="18" charset="0"/>
                  </a:rPr>
                  <a:t>= 0.2</a:t>
                </a:r>
                <a:endParaRPr lang="fr-FR" b="1" dirty="0">
                  <a:solidFill>
                    <a:srgbClr val="E0AFA0"/>
                  </a:solidFill>
                  <a:latin typeface="Cambria Math" panose="02040503050406030204" pitchFamily="18" charset="0"/>
                  <a:ea typeface="Cambria Math" panose="02040503050406030204"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66800" y="5250180"/>
                <a:ext cx="2333524" cy="369332"/>
              </a:xfrm>
              <a:prstGeom prst="rect">
                <a:avLst/>
              </a:prstGeom>
              <a:blipFill rotWithShape="0">
                <a:blip r:embed="rId7"/>
                <a:stretch>
                  <a:fillRect t="-9836" r="-1828" b="-229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916680" y="5326380"/>
                <a:ext cx="1774075" cy="369332"/>
              </a:xfrm>
              <a:prstGeom prst="rect">
                <a:avLst/>
              </a:prstGeom>
            </p:spPr>
            <p:txBody>
              <a:bodyPr wrap="none">
                <a:spAutoFit/>
              </a:bodyPr>
              <a:lstStyle/>
              <a:p>
                <a14:m>
                  <m:oMath xmlns:m="http://schemas.openxmlformats.org/officeDocument/2006/math">
                    <m:r>
                      <a:rPr lang="en-ZA" b="1" i="1" smtClean="0">
                        <a:solidFill>
                          <a:srgbClr val="E0AFA0"/>
                        </a:solidFill>
                        <a:latin typeface="Cambria Math" panose="02040503050406030204" pitchFamily="18" charset="0"/>
                        <a:ea typeface="Cambria Math" panose="02040503050406030204" pitchFamily="18" charset="0"/>
                      </a:rPr>
                      <m:t>𝑷</m:t>
                    </m:r>
                    <m:d>
                      <m:dPr>
                        <m:ctrlPr>
                          <a:rPr lang="en-ZA" b="1" i="1">
                            <a:solidFill>
                              <a:srgbClr val="E0AFA0"/>
                            </a:solidFill>
                            <a:latin typeface="Cambria Math" panose="02040503050406030204" pitchFamily="18" charset="0"/>
                            <a:ea typeface="Cambria Math" panose="02040503050406030204" pitchFamily="18" charset="0"/>
                          </a:rPr>
                        </m:ctrlPr>
                      </m:dPr>
                      <m:e>
                        <m:r>
                          <a:rPr lang="en-ZA" b="1" i="1" smtClean="0">
                            <a:solidFill>
                              <a:srgbClr val="E0AFA0"/>
                            </a:solidFill>
                            <a:latin typeface="Cambria Math" panose="02040503050406030204" pitchFamily="18" charset="0"/>
                            <a:ea typeface="Cambria Math" panose="02040503050406030204" pitchFamily="18" charset="0"/>
                          </a:rPr>
                          <m:t>𝑺𝒖𝒄𝒓𝒆</m:t>
                        </m:r>
                      </m:e>
                    </m:d>
                  </m:oMath>
                </a14:m>
                <a:r>
                  <a:rPr lang="fr-FR" b="1" dirty="0" smtClean="0">
                    <a:solidFill>
                      <a:srgbClr val="E0AFA0"/>
                    </a:solidFill>
                    <a:latin typeface="Cambria Math" panose="02040503050406030204" pitchFamily="18" charset="0"/>
                    <a:ea typeface="Cambria Math" panose="02040503050406030204" pitchFamily="18" charset="0"/>
                  </a:rPr>
                  <a:t>=0.65</a:t>
                </a:r>
                <a:endParaRPr lang="fr-FR" b="1" dirty="0">
                  <a:solidFill>
                    <a:srgbClr val="E0AFA0"/>
                  </a:solidFill>
                  <a:latin typeface="Cambria Math" panose="02040503050406030204" pitchFamily="18" charset="0"/>
                  <a:ea typeface="Cambria Math" panose="020405030504060302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3916680" y="5326380"/>
                <a:ext cx="1774075" cy="369332"/>
              </a:xfrm>
              <a:prstGeom prst="rect">
                <a:avLst/>
              </a:prstGeom>
              <a:blipFill rotWithShape="0">
                <a:blip r:embed="rId8"/>
                <a:stretch>
                  <a:fillRect t="-11667" r="-2749" b="-2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928360" y="4975860"/>
                <a:ext cx="1666675" cy="369332"/>
              </a:xfrm>
              <a:prstGeom prst="rect">
                <a:avLst/>
              </a:prstGeom>
            </p:spPr>
            <p:txBody>
              <a:bodyPr wrap="none">
                <a:spAutoFit/>
              </a:bodyPr>
              <a:lstStyle/>
              <a:p>
                <a14:m>
                  <m:oMath xmlns:m="http://schemas.openxmlformats.org/officeDocument/2006/math">
                    <m:r>
                      <a:rPr lang="en-ZA" b="1" i="1" smtClean="0">
                        <a:solidFill>
                          <a:srgbClr val="E0AFA0"/>
                        </a:solidFill>
                        <a:latin typeface="Cambria Math" panose="02040503050406030204" pitchFamily="18" charset="0"/>
                        <a:ea typeface="Cambria Math" panose="02040503050406030204" pitchFamily="18" charset="0"/>
                      </a:rPr>
                      <m:t>𝑷</m:t>
                    </m:r>
                    <m:d>
                      <m:dPr>
                        <m:ctrlPr>
                          <a:rPr lang="en-ZA" b="1" i="1">
                            <a:solidFill>
                              <a:srgbClr val="E0AFA0"/>
                            </a:solidFill>
                            <a:latin typeface="Cambria Math" panose="02040503050406030204" pitchFamily="18" charset="0"/>
                            <a:ea typeface="Cambria Math" panose="02040503050406030204" pitchFamily="18" charset="0"/>
                          </a:rPr>
                        </m:ctrlPr>
                      </m:dPr>
                      <m:e>
                        <m:r>
                          <a:rPr lang="en-ZA" b="1" i="1" smtClean="0">
                            <a:solidFill>
                              <a:srgbClr val="E0AFA0"/>
                            </a:solidFill>
                            <a:latin typeface="Cambria Math" panose="02040503050406030204" pitchFamily="18" charset="0"/>
                            <a:ea typeface="Cambria Math" panose="02040503050406030204" pitchFamily="18" charset="0"/>
                          </a:rPr>
                          <m:t>𝑱𝒂𝒖𝒏𝒆</m:t>
                        </m:r>
                      </m:e>
                    </m:d>
                  </m:oMath>
                </a14:m>
                <a:r>
                  <a:rPr lang="fr-FR" b="1" dirty="0" smtClean="0">
                    <a:solidFill>
                      <a:srgbClr val="E0AFA0"/>
                    </a:solidFill>
                    <a:latin typeface="Cambria Math" panose="02040503050406030204" pitchFamily="18" charset="0"/>
                    <a:ea typeface="Cambria Math" panose="02040503050406030204" pitchFamily="18" charset="0"/>
                  </a:rPr>
                  <a:t>=0.8</a:t>
                </a:r>
                <a:endParaRPr lang="fr-FR" b="1" dirty="0">
                  <a:solidFill>
                    <a:srgbClr val="E0AFA0"/>
                  </a:solidFill>
                  <a:latin typeface="Cambria Math" panose="02040503050406030204" pitchFamily="18" charset="0"/>
                  <a:ea typeface="Cambria Math" panose="02040503050406030204"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5928360" y="4975860"/>
                <a:ext cx="1666675" cy="369332"/>
              </a:xfrm>
              <a:prstGeom prst="rect">
                <a:avLst/>
              </a:prstGeom>
              <a:blipFill rotWithShape="0">
                <a:blip r:embed="rId9"/>
                <a:stretch>
                  <a:fillRect t="-9836" r="-3297" b="-22951"/>
                </a:stretch>
              </a:blipFill>
            </p:spPr>
            <p:txBody>
              <a:bodyPr/>
              <a:lstStyle/>
              <a:p>
                <a:r>
                  <a:rPr lang="fr-FR">
                    <a:noFill/>
                  </a:rPr>
                  <a:t> </a:t>
                </a:r>
              </a:p>
            </p:txBody>
          </p:sp>
        </mc:Fallback>
      </mc:AlternateContent>
    </p:spTree>
    <p:extLst>
      <p:ext uri="{BB962C8B-B14F-4D97-AF65-F5344CB8AC3E}">
        <p14:creationId xmlns:p14="http://schemas.microsoft.com/office/powerpoint/2010/main" val="1486287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anim calcmode="lin" valueType="num">
                                      <p:cBhvr>
                                        <p:cTn id="8"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750"/>
                                        <p:tgtEl>
                                          <p:spTgt spid="11">
                                            <p:txEl>
                                              <p:pRg st="2" end="2"/>
                                            </p:txEl>
                                          </p:spTgt>
                                        </p:tgtEl>
                                      </p:cBhvr>
                                    </p:animEffect>
                                    <p:anim calcmode="lin" valueType="num">
                                      <p:cBhvr>
                                        <p:cTn id="15" dur="7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7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750"/>
                                        <p:tgtEl>
                                          <p:spTgt spid="11">
                                            <p:txEl>
                                              <p:pRg st="3" end="3"/>
                                            </p:txEl>
                                          </p:spTgt>
                                        </p:tgtEl>
                                      </p:cBhvr>
                                    </p:animEffect>
                                    <p:anim calcmode="lin" valueType="num">
                                      <p:cBhvr>
                                        <p:cTn id="22" dur="7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750" fill="hold"/>
                                        <p:tgtEl>
                                          <p:spTgt spid="11">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750"/>
                                        <p:tgtEl>
                                          <p:spTgt spid="13"/>
                                        </p:tgtEl>
                                      </p:cBhvr>
                                    </p:animEffect>
                                    <p:anim calcmode="lin" valueType="num">
                                      <p:cBhvr>
                                        <p:cTn id="27" dur="750" fill="hold"/>
                                        <p:tgtEl>
                                          <p:spTgt spid="13"/>
                                        </p:tgtEl>
                                        <p:attrNameLst>
                                          <p:attrName>ppt_x</p:attrName>
                                        </p:attrNameLst>
                                      </p:cBhvr>
                                      <p:tavLst>
                                        <p:tav tm="0">
                                          <p:val>
                                            <p:strVal val="#ppt_x"/>
                                          </p:val>
                                        </p:tav>
                                        <p:tav tm="100000">
                                          <p:val>
                                            <p:strVal val="#ppt_x"/>
                                          </p:val>
                                        </p:tav>
                                      </p:tavLst>
                                    </p:anim>
                                    <p:anim calcmode="lin" valueType="num">
                                      <p:cBhvr>
                                        <p:cTn id="28"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750"/>
                                        <p:tgtEl>
                                          <p:spTgt spid="15"/>
                                        </p:tgtEl>
                                      </p:cBhvr>
                                    </p:animEffect>
                                    <p:anim calcmode="lin" valueType="num">
                                      <p:cBhvr>
                                        <p:cTn id="34" dur="750" fill="hold"/>
                                        <p:tgtEl>
                                          <p:spTgt spid="15"/>
                                        </p:tgtEl>
                                        <p:attrNameLst>
                                          <p:attrName>ppt_x</p:attrName>
                                        </p:attrNameLst>
                                      </p:cBhvr>
                                      <p:tavLst>
                                        <p:tav tm="0">
                                          <p:val>
                                            <p:strVal val="#ppt_x"/>
                                          </p:val>
                                        </p:tav>
                                        <p:tav tm="100000">
                                          <p:val>
                                            <p:strVal val="#ppt_x"/>
                                          </p:val>
                                        </p:tav>
                                      </p:tavLst>
                                    </p:anim>
                                    <p:anim calcmode="lin" valueType="num">
                                      <p:cBhvr>
                                        <p:cTn id="35"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750"/>
                                        <p:tgtEl>
                                          <p:spTgt spid="16"/>
                                        </p:tgtEl>
                                      </p:cBhvr>
                                    </p:animEffect>
                                    <p:anim calcmode="lin" valueType="num">
                                      <p:cBhvr>
                                        <p:cTn id="41" dur="750" fill="hold"/>
                                        <p:tgtEl>
                                          <p:spTgt spid="16"/>
                                        </p:tgtEl>
                                        <p:attrNameLst>
                                          <p:attrName>ppt_x</p:attrName>
                                        </p:attrNameLst>
                                      </p:cBhvr>
                                      <p:tavLst>
                                        <p:tav tm="0">
                                          <p:val>
                                            <p:strVal val="#ppt_x"/>
                                          </p:val>
                                        </p:tav>
                                        <p:tav tm="100000">
                                          <p:val>
                                            <p:strVal val="#ppt_x"/>
                                          </p:val>
                                        </p:tav>
                                      </p:tavLst>
                                    </p:anim>
                                    <p:anim calcmode="lin" valueType="num">
                                      <p:cBhvr>
                                        <p:cTn id="42"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750"/>
                                        <p:tgtEl>
                                          <p:spTgt spid="17"/>
                                        </p:tgtEl>
                                      </p:cBhvr>
                                    </p:animEffect>
                                    <p:anim calcmode="lin" valueType="num">
                                      <p:cBhvr>
                                        <p:cTn id="48" dur="750" fill="hold"/>
                                        <p:tgtEl>
                                          <p:spTgt spid="17"/>
                                        </p:tgtEl>
                                        <p:attrNameLst>
                                          <p:attrName>ppt_x</p:attrName>
                                        </p:attrNameLst>
                                      </p:cBhvr>
                                      <p:tavLst>
                                        <p:tav tm="0">
                                          <p:val>
                                            <p:strVal val="#ppt_x"/>
                                          </p:val>
                                        </p:tav>
                                        <p:tav tm="100000">
                                          <p:val>
                                            <p:strVal val="#ppt_x"/>
                                          </p:val>
                                        </p:tav>
                                      </p:tavLst>
                                    </p:anim>
                                    <p:anim calcmode="lin" valueType="num">
                                      <p:cBhvr>
                                        <p:cTn id="49" dur="75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750"/>
                                        <p:tgtEl>
                                          <p:spTgt spid="18"/>
                                        </p:tgtEl>
                                      </p:cBhvr>
                                    </p:animEffect>
                                    <p:anim calcmode="lin" valueType="num">
                                      <p:cBhvr>
                                        <p:cTn id="53" dur="750" fill="hold"/>
                                        <p:tgtEl>
                                          <p:spTgt spid="18"/>
                                        </p:tgtEl>
                                        <p:attrNameLst>
                                          <p:attrName>ppt_x</p:attrName>
                                        </p:attrNameLst>
                                      </p:cBhvr>
                                      <p:tavLst>
                                        <p:tav tm="0">
                                          <p:val>
                                            <p:strVal val="#ppt_x"/>
                                          </p:val>
                                        </p:tav>
                                        <p:tav tm="100000">
                                          <p:val>
                                            <p:strVal val="#ppt_x"/>
                                          </p:val>
                                        </p:tav>
                                      </p:tavLst>
                                    </p:anim>
                                    <p:anim calcmode="lin" valueType="num">
                                      <p:cBhvr>
                                        <p:cTn id="54" dur="75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750"/>
                                        <p:tgtEl>
                                          <p:spTgt spid="20"/>
                                        </p:tgtEl>
                                      </p:cBhvr>
                                    </p:animEffect>
                                    <p:anim calcmode="lin" valueType="num">
                                      <p:cBhvr>
                                        <p:cTn id="58" dur="750" fill="hold"/>
                                        <p:tgtEl>
                                          <p:spTgt spid="20"/>
                                        </p:tgtEl>
                                        <p:attrNameLst>
                                          <p:attrName>ppt_x</p:attrName>
                                        </p:attrNameLst>
                                      </p:cBhvr>
                                      <p:tavLst>
                                        <p:tav tm="0">
                                          <p:val>
                                            <p:strVal val="#ppt_x"/>
                                          </p:val>
                                        </p:tav>
                                        <p:tav tm="100000">
                                          <p:val>
                                            <p:strVal val="#ppt_x"/>
                                          </p:val>
                                        </p:tav>
                                      </p:tavLst>
                                    </p:anim>
                                    <p:anim calcmode="lin" valueType="num">
                                      <p:cBhvr>
                                        <p:cTn id="59" dur="75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750"/>
                                        <p:tgtEl>
                                          <p:spTgt spid="19"/>
                                        </p:tgtEl>
                                      </p:cBhvr>
                                    </p:animEffect>
                                    <p:anim calcmode="lin" valueType="num">
                                      <p:cBhvr>
                                        <p:cTn id="63" dur="750" fill="hold"/>
                                        <p:tgtEl>
                                          <p:spTgt spid="19"/>
                                        </p:tgtEl>
                                        <p:attrNameLst>
                                          <p:attrName>ppt_x</p:attrName>
                                        </p:attrNameLst>
                                      </p:cBhvr>
                                      <p:tavLst>
                                        <p:tav tm="0">
                                          <p:val>
                                            <p:strVal val="#ppt_x"/>
                                          </p:val>
                                        </p:tav>
                                        <p:tav tm="100000">
                                          <p:val>
                                            <p:strVal val="#ppt_x"/>
                                          </p:val>
                                        </p:tav>
                                      </p:tavLst>
                                    </p:anim>
                                    <p:anim calcmode="lin" valueType="num">
                                      <p:cBhvr>
                                        <p:cTn id="64" dur="75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750"/>
                                        <p:tgtEl>
                                          <p:spTgt spid="21"/>
                                        </p:tgtEl>
                                      </p:cBhvr>
                                    </p:animEffect>
                                    <p:anim calcmode="lin" valueType="num">
                                      <p:cBhvr>
                                        <p:cTn id="68" dur="750" fill="hold"/>
                                        <p:tgtEl>
                                          <p:spTgt spid="21"/>
                                        </p:tgtEl>
                                        <p:attrNameLst>
                                          <p:attrName>ppt_x</p:attrName>
                                        </p:attrNameLst>
                                      </p:cBhvr>
                                      <p:tavLst>
                                        <p:tav tm="0">
                                          <p:val>
                                            <p:strVal val="#ppt_x"/>
                                          </p:val>
                                        </p:tav>
                                        <p:tav tm="100000">
                                          <p:val>
                                            <p:strVal val="#ppt_x"/>
                                          </p:val>
                                        </p:tav>
                                      </p:tavLst>
                                    </p:anim>
                                    <p:anim calcmode="lin" valueType="num">
                                      <p:cBhvr>
                                        <p:cTn id="69" dur="75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750"/>
                                        <p:tgtEl>
                                          <p:spTgt spid="22"/>
                                        </p:tgtEl>
                                      </p:cBhvr>
                                    </p:animEffect>
                                    <p:anim calcmode="lin" valueType="num">
                                      <p:cBhvr>
                                        <p:cTn id="73" dur="750" fill="hold"/>
                                        <p:tgtEl>
                                          <p:spTgt spid="22"/>
                                        </p:tgtEl>
                                        <p:attrNameLst>
                                          <p:attrName>ppt_x</p:attrName>
                                        </p:attrNameLst>
                                      </p:cBhvr>
                                      <p:tavLst>
                                        <p:tav tm="0">
                                          <p:val>
                                            <p:strVal val="#ppt_x"/>
                                          </p:val>
                                        </p:tav>
                                        <p:tav tm="100000">
                                          <p:val>
                                            <p:strVal val="#ppt_x"/>
                                          </p:val>
                                        </p:tav>
                                      </p:tavLst>
                                    </p:anim>
                                    <p:anim calcmode="lin" valueType="num">
                                      <p:cBhvr>
                                        <p:cTn id="74"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17</a:t>
            </a:r>
            <a:endParaRPr lang="fr-FR" sz="2000" b="1" dirty="0">
              <a:solidFill>
                <a:srgbClr val="8A817C"/>
              </a:solidFill>
              <a:latin typeface="AvenirNext LT Pro Bold" panose="020B0804020202020204" pitchFamily="34" charset="0"/>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 y="-233791"/>
            <a:ext cx="11582400" cy="7325583"/>
          </a:xfrm>
          <a:prstGeom prst="rect">
            <a:avLst/>
          </a:prstGeom>
        </p:spPr>
      </p:pic>
      <p:sp>
        <p:nvSpPr>
          <p:cNvPr id="9" name="ZoneTexte 8"/>
          <p:cNvSpPr txBox="1"/>
          <p:nvPr/>
        </p:nvSpPr>
        <p:spPr>
          <a:xfrm>
            <a:off x="5120640" y="1043941"/>
            <a:ext cx="8153400" cy="400110"/>
          </a:xfrm>
          <a:prstGeom prst="rect">
            <a:avLst/>
          </a:prstGeom>
          <a:noFill/>
        </p:spPr>
        <p:txBody>
          <a:bodyPr wrap="square" rtlCol="0">
            <a:spAutoFit/>
          </a:bodyPr>
          <a:lstStyle/>
          <a:p>
            <a:r>
              <a:rPr lang="fr-FR" sz="2000" b="1" dirty="0" smtClean="0">
                <a:latin typeface="Bebas Neue Bold" panose="020B0604020202020204" charset="0"/>
              </a:rPr>
              <a:t>-Calculons maintenant le terme :P(</a:t>
            </a:r>
            <a:r>
              <a:rPr lang="fr-FR" sz="2000" b="1" dirty="0" err="1" smtClean="0">
                <a:latin typeface="Bebas Neue Bold" panose="020B0604020202020204" charset="0"/>
              </a:rPr>
              <a:t>Long|Banane</a:t>
            </a:r>
            <a:r>
              <a:rPr lang="fr-FR" sz="2000" b="1" dirty="0" smtClean="0">
                <a:latin typeface="Bebas Neue Bold" panose="020B0604020202020204" charset="0"/>
              </a:rPr>
              <a:t>)</a:t>
            </a:r>
            <a:endParaRPr lang="fr-FR" sz="2000" b="1" dirty="0">
              <a:latin typeface="Bebas Neue Bold" panose="020B0604020202020204" charset="0"/>
            </a:endParaRPr>
          </a:p>
        </p:txBody>
      </p:sp>
      <mc:AlternateContent xmlns:mc="http://schemas.openxmlformats.org/markup-compatibility/2006" xmlns:a14="http://schemas.microsoft.com/office/drawing/2010/main">
        <mc:Choice Requires="a14">
          <p:sp>
            <p:nvSpPr>
              <p:cNvPr id="10" name="ZoneTexte 9"/>
              <p:cNvSpPr txBox="1"/>
              <p:nvPr/>
            </p:nvSpPr>
            <p:spPr>
              <a:xfrm>
                <a:off x="1563756" y="1991470"/>
                <a:ext cx="3429000" cy="798104"/>
              </a:xfrm>
              <a:prstGeom prst="rect">
                <a:avLst/>
              </a:prstGeom>
              <a:noFill/>
            </p:spPr>
            <p:txBody>
              <a:bodyPr wrap="square" lIns="0" tIns="0" rIns="0" bIns="0" rtlCol="0">
                <a:spAutoFit/>
              </a:bodyPr>
              <a:lstStyle/>
              <a:p>
                <a:r>
                  <a:rPr lang="fr-FR" sz="2000" i="1" dirty="0" smtClean="0">
                    <a:solidFill>
                      <a:srgbClr val="8A817C"/>
                    </a:solidFill>
                    <a:latin typeface="Cambria Math" panose="02040503050406030204" pitchFamily="18" charset="0"/>
                    <a:ea typeface="Cambria Math" panose="02040503050406030204" pitchFamily="18" charset="0"/>
                  </a:rPr>
                  <a:t>P(</a:t>
                </a:r>
                <a:r>
                  <a:rPr lang="fr-FR" sz="2000" i="1" dirty="0" err="1" smtClean="0">
                    <a:solidFill>
                      <a:srgbClr val="8A817C"/>
                    </a:solidFill>
                    <a:latin typeface="Cambria Math" panose="02040503050406030204" pitchFamily="18" charset="0"/>
                    <a:ea typeface="Cambria Math" panose="02040503050406030204" pitchFamily="18" charset="0"/>
                  </a:rPr>
                  <a:t>Long|Banane</a:t>
                </a:r>
                <a:r>
                  <a:rPr lang="fr-FR" sz="2000" i="1" dirty="0" smtClean="0">
                    <a:solidFill>
                      <a:srgbClr val="8A817C"/>
                    </a:solidFill>
                    <a:latin typeface="Cambria Math" panose="02040503050406030204" pitchFamily="18" charset="0"/>
                    <a:ea typeface="Cambria Math" panose="02040503050406030204" pitchFamily="18" charset="0"/>
                  </a:rPr>
                  <a:t>)</a:t>
                </a:r>
                <a14:m>
                  <m:oMath xmlns:m="http://schemas.openxmlformats.org/officeDocument/2006/math">
                    <m:r>
                      <a:rPr lang="fr-FR" sz="2000" i="1" smtClean="0">
                        <a:solidFill>
                          <a:srgbClr val="8A817C"/>
                        </a:solidFill>
                        <a:latin typeface="Cambria Math" panose="02040503050406030204" pitchFamily="18" charset="0"/>
                        <a:ea typeface="Cambria Math" panose="02040503050406030204" pitchFamily="18" charset="0"/>
                      </a:rPr>
                      <m:t>=</m:t>
                    </m:r>
                    <m:f>
                      <m:fPr>
                        <m:ctrlPr>
                          <a:rPr lang="fr-FR" sz="2000" i="1" smtClean="0">
                            <a:solidFill>
                              <a:srgbClr val="8A817C"/>
                            </a:solidFill>
                            <a:latin typeface="Cambria Math" panose="02040503050406030204" pitchFamily="18" charset="0"/>
                            <a:ea typeface="Cambria Math" panose="02040503050406030204" pitchFamily="18" charset="0"/>
                          </a:rPr>
                        </m:ctrlPr>
                      </m:fPr>
                      <m:num>
                        <m:r>
                          <a:rPr lang="en-ZA" sz="2000" b="0" i="1" smtClean="0">
                            <a:solidFill>
                              <a:srgbClr val="8A817C"/>
                            </a:solidFill>
                            <a:latin typeface="Cambria Math" panose="02040503050406030204" pitchFamily="18" charset="0"/>
                            <a:ea typeface="Cambria Math" panose="02040503050406030204" pitchFamily="18" charset="0"/>
                          </a:rPr>
                          <m:t>𝑐𝑎𝑟𝑑𝑖𝑛𝑎𝑙</m:t>
                        </m:r>
                        <m:r>
                          <a:rPr lang="en-ZA" sz="2000" b="0" i="1" smtClean="0">
                            <a:solidFill>
                              <a:srgbClr val="8A817C"/>
                            </a:solidFill>
                            <a:latin typeface="Cambria Math" panose="02040503050406030204" pitchFamily="18" charset="0"/>
                            <a:ea typeface="Cambria Math" panose="02040503050406030204" pitchFamily="18" charset="0"/>
                          </a:rPr>
                          <m:t>(</m:t>
                        </m:r>
                        <m:r>
                          <a:rPr lang="en-ZA" sz="2000" b="0" i="1" smtClean="0">
                            <a:solidFill>
                              <a:srgbClr val="8A817C"/>
                            </a:solidFill>
                            <a:latin typeface="Cambria Math" panose="02040503050406030204" pitchFamily="18" charset="0"/>
                            <a:ea typeface="Cambria Math" panose="02040503050406030204" pitchFamily="18" charset="0"/>
                          </a:rPr>
                          <m:t>𝐵𝑎𝑛𝑎𝑛𝑒𝐸𝑡</m:t>
                        </m:r>
                        <m:r>
                          <a:rPr lang="en-ZA" sz="2000" b="0" i="1" smtClean="0">
                            <a:solidFill>
                              <a:srgbClr val="8A817C"/>
                            </a:solidFill>
                            <a:latin typeface="Cambria Math" panose="02040503050406030204" pitchFamily="18" charset="0"/>
                            <a:ea typeface="Cambria Math" panose="02040503050406030204" pitchFamily="18" charset="0"/>
                          </a:rPr>
                          <m:t> </m:t>
                        </m:r>
                        <m:r>
                          <a:rPr lang="en-ZA" sz="2000" b="0" i="1" smtClean="0">
                            <a:solidFill>
                              <a:srgbClr val="8A817C"/>
                            </a:solidFill>
                            <a:latin typeface="Cambria Math" panose="02040503050406030204" pitchFamily="18" charset="0"/>
                            <a:ea typeface="Cambria Math" panose="02040503050406030204" pitchFamily="18" charset="0"/>
                          </a:rPr>
                          <m:t>𝐿𝑜𝑛𝑔</m:t>
                        </m:r>
                        <m:r>
                          <a:rPr lang="en-ZA" sz="2000" b="0" i="1" smtClean="0">
                            <a:solidFill>
                              <a:srgbClr val="8A817C"/>
                            </a:solidFill>
                            <a:latin typeface="Cambria Math" panose="02040503050406030204" pitchFamily="18" charset="0"/>
                            <a:ea typeface="Cambria Math" panose="02040503050406030204" pitchFamily="18" charset="0"/>
                          </a:rPr>
                          <m:t>)</m:t>
                        </m:r>
                      </m:num>
                      <m:den>
                        <m:r>
                          <a:rPr lang="en-ZA" sz="2000" b="0" i="1" smtClean="0">
                            <a:solidFill>
                              <a:srgbClr val="8A817C"/>
                            </a:solidFill>
                            <a:latin typeface="Cambria Math" panose="02040503050406030204" pitchFamily="18" charset="0"/>
                            <a:ea typeface="Cambria Math" panose="02040503050406030204" pitchFamily="18" charset="0"/>
                          </a:rPr>
                          <m:t>𝑐𝑎𝑟𝑑𝑖𝑛𝑎𝑙</m:t>
                        </m:r>
                        <m:r>
                          <a:rPr lang="en-ZA" sz="2000" b="0" i="1" smtClean="0">
                            <a:solidFill>
                              <a:srgbClr val="8A817C"/>
                            </a:solidFill>
                            <a:latin typeface="Cambria Math" panose="02040503050406030204" pitchFamily="18" charset="0"/>
                            <a:ea typeface="Cambria Math" panose="02040503050406030204" pitchFamily="18" charset="0"/>
                          </a:rPr>
                          <m:t>(</m:t>
                        </m:r>
                        <m:r>
                          <a:rPr lang="en-ZA" sz="2000" b="0" i="1" smtClean="0">
                            <a:solidFill>
                              <a:srgbClr val="8A817C"/>
                            </a:solidFill>
                            <a:latin typeface="Cambria Math" panose="02040503050406030204" pitchFamily="18" charset="0"/>
                            <a:ea typeface="Cambria Math" panose="02040503050406030204" pitchFamily="18" charset="0"/>
                          </a:rPr>
                          <m:t>𝐵𝑎𝑛𝑎𝑛𝑒</m:t>
                        </m:r>
                        <m:r>
                          <a:rPr lang="en-ZA" sz="2000" b="0" i="1" smtClean="0">
                            <a:solidFill>
                              <a:srgbClr val="8A817C"/>
                            </a:solidFill>
                            <a:latin typeface="Cambria Math" panose="02040503050406030204" pitchFamily="18" charset="0"/>
                            <a:ea typeface="Cambria Math" panose="02040503050406030204" pitchFamily="18" charset="0"/>
                          </a:rPr>
                          <m:t>)</m:t>
                        </m:r>
                      </m:den>
                    </m:f>
                  </m:oMath>
                </a14:m>
                <a:r>
                  <a:rPr lang="fr-FR" sz="2000" i="1" dirty="0" smtClean="0">
                    <a:solidFill>
                      <a:srgbClr val="8A817C"/>
                    </a:solidFill>
                    <a:latin typeface="Cambria Math" panose="02040503050406030204" pitchFamily="18" charset="0"/>
                    <a:ea typeface="Cambria Math" panose="02040503050406030204" pitchFamily="18" charset="0"/>
                  </a:rPr>
                  <a:t>=</a:t>
                </a:r>
                <a14:m>
                  <m:oMath xmlns:m="http://schemas.openxmlformats.org/officeDocument/2006/math">
                    <m:f>
                      <m:fPr>
                        <m:ctrlPr>
                          <a:rPr lang="fr-FR" sz="2000" i="1" dirty="0" smtClean="0">
                            <a:solidFill>
                              <a:srgbClr val="8A817C"/>
                            </a:solidFill>
                            <a:latin typeface="Cambria Math" panose="02040503050406030204" pitchFamily="18" charset="0"/>
                            <a:ea typeface="Cambria Math" panose="02040503050406030204" pitchFamily="18" charset="0"/>
                          </a:rPr>
                        </m:ctrlPr>
                      </m:fPr>
                      <m:num>
                        <m:r>
                          <a:rPr lang="en-ZA" sz="2000" b="0" i="1" dirty="0" smtClean="0">
                            <a:solidFill>
                              <a:srgbClr val="8A817C"/>
                            </a:solidFill>
                            <a:latin typeface="Cambria Math" panose="02040503050406030204" pitchFamily="18" charset="0"/>
                            <a:ea typeface="Cambria Math" panose="02040503050406030204" pitchFamily="18" charset="0"/>
                          </a:rPr>
                          <m:t>400</m:t>
                        </m:r>
                      </m:num>
                      <m:den>
                        <m:r>
                          <a:rPr lang="en-ZA" sz="2000" b="0" i="1" dirty="0" smtClean="0">
                            <a:solidFill>
                              <a:srgbClr val="8A817C"/>
                            </a:solidFill>
                            <a:latin typeface="Cambria Math" panose="02040503050406030204" pitchFamily="18" charset="0"/>
                            <a:ea typeface="Cambria Math" panose="02040503050406030204" pitchFamily="18" charset="0"/>
                          </a:rPr>
                          <m:t>500</m:t>
                        </m:r>
                      </m:den>
                    </m:f>
                  </m:oMath>
                </a14:m>
                <a:r>
                  <a:rPr lang="fr-FR" sz="2000" i="1" dirty="0" smtClean="0">
                    <a:solidFill>
                      <a:srgbClr val="8A817C"/>
                    </a:solidFill>
                    <a:latin typeface="Cambria Math" panose="02040503050406030204" pitchFamily="18" charset="0"/>
                    <a:ea typeface="Cambria Math" panose="02040503050406030204" pitchFamily="18" charset="0"/>
                  </a:rPr>
                  <a:t>=0.8</a:t>
                </a:r>
                <a:endParaRPr lang="fr-FR" sz="2000" i="1" dirty="0">
                  <a:solidFill>
                    <a:srgbClr val="8A817C"/>
                  </a:solidFill>
                  <a:latin typeface="Cambria Math" panose="02040503050406030204" pitchFamily="18" charset="0"/>
                  <a:ea typeface="Cambria Math" panose="02040503050406030204" pitchFamily="18" charset="0"/>
                </a:endParaRPr>
              </a:p>
            </p:txBody>
          </p:sp>
        </mc:Choice>
        <mc:Fallback xmlns="">
          <p:sp>
            <p:nvSpPr>
              <p:cNvPr id="10" name="ZoneTexte 9"/>
              <p:cNvSpPr txBox="1">
                <a:spLocks noRot="1" noChangeAspect="1" noMove="1" noResize="1" noEditPoints="1" noAdjustHandles="1" noChangeArrowheads="1" noChangeShapeType="1" noTextEdit="1"/>
              </p:cNvSpPr>
              <p:nvPr/>
            </p:nvSpPr>
            <p:spPr>
              <a:xfrm>
                <a:off x="1563756" y="1991470"/>
                <a:ext cx="3429000" cy="798104"/>
              </a:xfrm>
              <a:prstGeom prst="rect">
                <a:avLst/>
              </a:prstGeom>
              <a:blipFill rotWithShape="0">
                <a:blip r:embed="rId3"/>
                <a:stretch>
                  <a:fillRect l="-4626" t="-9924" r="-3381" b="-3817"/>
                </a:stretch>
              </a:blipFill>
            </p:spPr>
            <p:txBody>
              <a:bodyPr/>
              <a:lstStyle/>
              <a:p>
                <a:r>
                  <a:rPr lang="fr-FR">
                    <a:noFill/>
                  </a:rPr>
                  <a:t> </a:t>
                </a:r>
              </a:p>
            </p:txBody>
          </p:sp>
        </mc:Fallback>
      </mc:AlternateContent>
      <p:sp>
        <p:nvSpPr>
          <p:cNvPr id="11" name="ZoneTexte 10"/>
          <p:cNvSpPr txBox="1"/>
          <p:nvPr/>
        </p:nvSpPr>
        <p:spPr>
          <a:xfrm>
            <a:off x="5145156" y="1617759"/>
            <a:ext cx="5787887" cy="1015663"/>
          </a:xfrm>
          <a:prstGeom prst="rect">
            <a:avLst/>
          </a:prstGeom>
          <a:noFill/>
        </p:spPr>
        <p:txBody>
          <a:bodyPr wrap="square" rtlCol="0">
            <a:spAutoFit/>
          </a:bodyPr>
          <a:lstStyle/>
          <a:p>
            <a:r>
              <a:rPr lang="fr-FR" sz="2000" b="1" dirty="0" smtClean="0">
                <a:latin typeface="Bebas Neue Bold" panose="020B0604020202020204" charset="0"/>
              </a:rPr>
              <a:t>-Avec la </a:t>
            </a:r>
            <a:r>
              <a:rPr lang="fr-FR" sz="2000" b="1" dirty="0" err="1" smtClean="0">
                <a:latin typeface="Bebas Neue Bold" panose="020B0604020202020204" charset="0"/>
              </a:rPr>
              <a:t>meme</a:t>
            </a:r>
            <a:r>
              <a:rPr lang="fr-FR" sz="2000" b="1" dirty="0" smtClean="0">
                <a:latin typeface="Bebas Neue Bold" panose="020B0604020202020204" charset="0"/>
              </a:rPr>
              <a:t> logique, on peut calculer</a:t>
            </a:r>
          </a:p>
          <a:p>
            <a:r>
              <a:rPr lang="fr-FR" sz="2000" b="1" dirty="0" smtClean="0">
                <a:latin typeface="Bebas Neue Bold" panose="020B0604020202020204" charset="0"/>
              </a:rPr>
              <a:t>les </a:t>
            </a:r>
            <a:r>
              <a:rPr lang="fr-FR" sz="2000" b="1" dirty="0" err="1" smtClean="0">
                <a:latin typeface="Bebas Neue Bold" panose="020B0604020202020204" charset="0"/>
              </a:rPr>
              <a:t>probabilities</a:t>
            </a:r>
            <a:r>
              <a:rPr lang="fr-FR" sz="2000" b="1" dirty="0" smtClean="0">
                <a:latin typeface="Bebas Neue Bold" panose="020B0604020202020204" charset="0"/>
              </a:rPr>
              <a:t> suivantes : P(</a:t>
            </a:r>
            <a:r>
              <a:rPr lang="fr-FR" sz="2000" b="1" dirty="0" err="1" smtClean="0">
                <a:latin typeface="Bebas Neue Bold" panose="020B0604020202020204" charset="0"/>
              </a:rPr>
              <a:t>Sucre|Banane</a:t>
            </a:r>
            <a:r>
              <a:rPr lang="fr-FR" sz="2000" b="1" dirty="0" smtClean="0">
                <a:latin typeface="Bebas Neue Bold" panose="020B0604020202020204" charset="0"/>
              </a:rPr>
              <a:t>) </a:t>
            </a:r>
          </a:p>
          <a:p>
            <a:r>
              <a:rPr lang="fr-FR" sz="2000" b="1" dirty="0" smtClean="0">
                <a:latin typeface="Bebas Neue Bold" panose="020B0604020202020204" charset="0"/>
              </a:rPr>
              <a:t>et P(</a:t>
            </a:r>
            <a:r>
              <a:rPr lang="fr-FR" sz="2000" b="1" dirty="0" err="1" smtClean="0">
                <a:latin typeface="Bebas Neue Bold" panose="020B0604020202020204" charset="0"/>
              </a:rPr>
              <a:t>Jaune|Banane</a:t>
            </a:r>
            <a:r>
              <a:rPr lang="fr-FR" sz="2000" b="1" dirty="0" smtClean="0">
                <a:latin typeface="Bebas Neue Bold" panose="020B0604020202020204" charset="0"/>
              </a:rPr>
              <a:t>) </a:t>
            </a:r>
            <a:endParaRPr lang="fr-FR" sz="2000" b="1" dirty="0">
              <a:latin typeface="Bebas Neue Bold" panose="020B0604020202020204" charset="0"/>
            </a:endParaRPr>
          </a:p>
        </p:txBody>
      </p:sp>
      <p:sp>
        <p:nvSpPr>
          <p:cNvPr id="12" name="ZoneTexte 11"/>
          <p:cNvSpPr txBox="1"/>
          <p:nvPr/>
        </p:nvSpPr>
        <p:spPr>
          <a:xfrm>
            <a:off x="5120640" y="2883988"/>
            <a:ext cx="6130456" cy="1015663"/>
          </a:xfrm>
          <a:prstGeom prst="rect">
            <a:avLst/>
          </a:prstGeom>
          <a:noFill/>
        </p:spPr>
        <p:txBody>
          <a:bodyPr wrap="square" rtlCol="0">
            <a:spAutoFit/>
          </a:bodyPr>
          <a:lstStyle/>
          <a:p>
            <a:r>
              <a:rPr lang="fr-FR" sz="2000" b="1" dirty="0" smtClean="0">
                <a:latin typeface="Bebas Neue Bold" panose="020B0604020202020204" charset="0"/>
              </a:rPr>
              <a:t>-Maintenant, qu’on a toutes nos probabilités utiles pour notre calcul, on peut calculer la probabilité suivante :</a:t>
            </a:r>
            <a:endParaRPr lang="fr-FR" sz="2000" b="1" dirty="0">
              <a:latin typeface="Bebas Neue Bold" panose="020B0604020202020204" charset="0"/>
            </a:endParaRPr>
          </a:p>
        </p:txBody>
      </p:sp>
      <p:sp>
        <p:nvSpPr>
          <p:cNvPr id="13" name="ZoneTexte 12"/>
          <p:cNvSpPr txBox="1"/>
          <p:nvPr/>
        </p:nvSpPr>
        <p:spPr>
          <a:xfrm>
            <a:off x="1447701" y="4992091"/>
            <a:ext cx="4783501" cy="400110"/>
          </a:xfrm>
          <a:prstGeom prst="rect">
            <a:avLst/>
          </a:prstGeom>
          <a:noFill/>
        </p:spPr>
        <p:txBody>
          <a:bodyPr wrap="square" rtlCol="0">
            <a:spAutoFit/>
          </a:bodyPr>
          <a:lstStyle/>
          <a:p>
            <a:r>
              <a:rPr lang="fr-FR" sz="2000" b="1" dirty="0" smtClean="0">
                <a:latin typeface="Bebas Neue Bold" panose="020B0604020202020204" charset="0"/>
              </a:rPr>
              <a:t>-Avec la même logique on obtient:</a:t>
            </a:r>
            <a:endParaRPr lang="fr-FR" sz="2000" b="1" dirty="0">
              <a:latin typeface="Bebas Neue Bold" panose="020B0604020202020204" charset="0"/>
            </a:endParaRPr>
          </a:p>
        </p:txBody>
      </p:sp>
      <mc:AlternateContent xmlns:mc="http://schemas.openxmlformats.org/markup-compatibility/2006" xmlns:a14="http://schemas.microsoft.com/office/drawing/2010/main">
        <mc:Choice Requires="a14">
          <p:sp>
            <p:nvSpPr>
              <p:cNvPr id="14" name="ZoneTexte 13"/>
              <p:cNvSpPr txBox="1"/>
              <p:nvPr/>
            </p:nvSpPr>
            <p:spPr>
              <a:xfrm>
                <a:off x="1632986" y="3171895"/>
                <a:ext cx="3487654" cy="749564"/>
              </a:xfrm>
              <a:prstGeom prst="rect">
                <a:avLst/>
              </a:prstGeom>
              <a:noFill/>
            </p:spPr>
            <p:txBody>
              <a:bodyPr wrap="square" lIns="0" tIns="0" rIns="0" bIns="0" rtlCol="0">
                <a:spAutoFit/>
              </a:bodyPr>
              <a:lstStyle/>
              <a:p>
                <a:r>
                  <a:rPr lang="fr-FR" sz="2000" i="1" dirty="0" smtClean="0">
                    <a:solidFill>
                      <a:srgbClr val="8A817C"/>
                    </a:solidFill>
                    <a:latin typeface="Cambria Math" panose="02040503050406030204" pitchFamily="18" charset="0"/>
                    <a:ea typeface="Cambria Math" panose="02040503050406030204" pitchFamily="18" charset="0"/>
                  </a:rPr>
                  <a:t>P(Banane|Long,jaune,sucre)</a:t>
                </a:r>
                <a14:m>
                  <m:oMath xmlns:m="http://schemas.openxmlformats.org/officeDocument/2006/math">
                    <m:r>
                      <a:rPr lang="fr-FR" sz="2000" i="1" smtClean="0">
                        <a:solidFill>
                          <a:srgbClr val="8A817C"/>
                        </a:solidFill>
                        <a:latin typeface="Cambria Math" panose="02040503050406030204" pitchFamily="18" charset="0"/>
                        <a:ea typeface="Cambria Math" panose="02040503050406030204" pitchFamily="18" charset="0"/>
                      </a:rPr>
                      <m:t>=</m:t>
                    </m:r>
                    <m:f>
                      <m:fPr>
                        <m:ctrlPr>
                          <a:rPr lang="en-ZA" sz="2000" b="0" i="1" smtClean="0">
                            <a:solidFill>
                              <a:srgbClr val="8A817C"/>
                            </a:solidFill>
                            <a:latin typeface="Cambria Math" panose="02040503050406030204" pitchFamily="18" charset="0"/>
                            <a:ea typeface="Cambria Math" panose="02040503050406030204" pitchFamily="18" charset="0"/>
                          </a:rPr>
                        </m:ctrlPr>
                      </m:fPr>
                      <m:num>
                        <m:r>
                          <a:rPr lang="en-ZA" sz="2000" b="0" i="1" smtClean="0">
                            <a:solidFill>
                              <a:srgbClr val="8A817C"/>
                            </a:solidFill>
                            <a:latin typeface="Cambria Math" panose="02040503050406030204" pitchFamily="18" charset="0"/>
                            <a:ea typeface="Cambria Math" panose="02040503050406030204" pitchFamily="18" charset="0"/>
                          </a:rPr>
                          <m:t>0.8∗0.7∗0.9∗0.5</m:t>
                        </m:r>
                      </m:num>
                      <m:den>
                        <m:r>
                          <a:rPr lang="en-ZA" sz="2000" b="0" i="1" smtClean="0">
                            <a:solidFill>
                              <a:srgbClr val="8A817C"/>
                            </a:solidFill>
                            <a:latin typeface="Cambria Math" panose="02040503050406030204" pitchFamily="18" charset="0"/>
                            <a:ea typeface="Cambria Math" panose="02040503050406030204" pitchFamily="18" charset="0"/>
                          </a:rPr>
                          <m:t>0.5∗0.65∗0.8</m:t>
                        </m:r>
                      </m:den>
                    </m:f>
                    <m:r>
                      <a:rPr lang="en-ZA" sz="2000" b="0" i="1" smtClean="0">
                        <a:solidFill>
                          <a:srgbClr val="8A817C"/>
                        </a:solidFill>
                        <a:latin typeface="Cambria Math" panose="02040503050406030204" pitchFamily="18" charset="0"/>
                        <a:ea typeface="Cambria Math" panose="02040503050406030204" pitchFamily="18" charset="0"/>
                      </a:rPr>
                      <m:t>=</m:t>
                    </m:r>
                    <m:f>
                      <m:fPr>
                        <m:ctrlPr>
                          <a:rPr lang="en-ZA" sz="2000" i="1">
                            <a:solidFill>
                              <a:srgbClr val="8A817C"/>
                            </a:solidFill>
                            <a:latin typeface="Cambria Math" panose="02040503050406030204" pitchFamily="18" charset="0"/>
                            <a:ea typeface="Cambria Math" panose="02040503050406030204" pitchFamily="18" charset="0"/>
                          </a:rPr>
                        </m:ctrlPr>
                      </m:fPr>
                      <m:num>
                        <m:r>
                          <a:rPr lang="en-ZA" sz="2000" i="1">
                            <a:solidFill>
                              <a:srgbClr val="8A817C"/>
                            </a:solidFill>
                            <a:latin typeface="Cambria Math" panose="02040503050406030204" pitchFamily="18" charset="0"/>
                            <a:ea typeface="Cambria Math" panose="02040503050406030204" pitchFamily="18" charset="0"/>
                          </a:rPr>
                          <m:t>0</m:t>
                        </m:r>
                        <m:r>
                          <a:rPr lang="en-ZA" sz="2000" b="0" i="1" smtClean="0">
                            <a:solidFill>
                              <a:srgbClr val="8A817C"/>
                            </a:solidFill>
                            <a:latin typeface="Cambria Math" panose="02040503050406030204" pitchFamily="18" charset="0"/>
                            <a:ea typeface="Cambria Math" panose="02040503050406030204" pitchFamily="18" charset="0"/>
                          </a:rPr>
                          <m:t>.252</m:t>
                        </m:r>
                      </m:num>
                      <m:den>
                        <m:r>
                          <a:rPr lang="en-ZA" sz="2000" i="1">
                            <a:solidFill>
                              <a:srgbClr val="8A817C"/>
                            </a:solidFill>
                            <a:latin typeface="Cambria Math" panose="02040503050406030204" pitchFamily="18" charset="0"/>
                            <a:ea typeface="Cambria Math" panose="02040503050406030204" pitchFamily="18" charset="0"/>
                          </a:rPr>
                          <m:t>0.</m:t>
                        </m:r>
                        <m:r>
                          <a:rPr lang="en-ZA" sz="2000" b="0" i="1" smtClean="0">
                            <a:solidFill>
                              <a:srgbClr val="8A817C"/>
                            </a:solidFill>
                            <a:latin typeface="Cambria Math" panose="02040503050406030204" pitchFamily="18" charset="0"/>
                            <a:ea typeface="Cambria Math" panose="02040503050406030204" pitchFamily="18" charset="0"/>
                          </a:rPr>
                          <m:t>26</m:t>
                        </m:r>
                      </m:den>
                    </m:f>
                  </m:oMath>
                </a14:m>
                <a:r>
                  <a:rPr lang="fr-FR" sz="2000" i="1" dirty="0" smtClean="0">
                    <a:solidFill>
                      <a:srgbClr val="8A817C"/>
                    </a:solidFill>
                    <a:latin typeface="Cambria Math" panose="02040503050406030204" pitchFamily="18" charset="0"/>
                    <a:ea typeface="Cambria Math" panose="02040503050406030204" pitchFamily="18" charset="0"/>
                  </a:rPr>
                  <a:t>=0.969</a:t>
                </a:r>
                <a:endParaRPr lang="fr-FR" sz="2000" i="1" dirty="0">
                  <a:solidFill>
                    <a:srgbClr val="8A817C"/>
                  </a:solidFill>
                  <a:latin typeface="Cambria Math" panose="02040503050406030204" pitchFamily="18" charset="0"/>
                  <a:ea typeface="Cambria Math" panose="02040503050406030204" pitchFamily="18" charset="0"/>
                </a:endParaRPr>
              </a:p>
            </p:txBody>
          </p:sp>
        </mc:Choice>
        <mc:Fallback xmlns="">
          <p:sp>
            <p:nvSpPr>
              <p:cNvPr id="14" name="ZoneTexte 13"/>
              <p:cNvSpPr txBox="1">
                <a:spLocks noRot="1" noChangeAspect="1" noMove="1" noResize="1" noEditPoints="1" noAdjustHandles="1" noChangeArrowheads="1" noChangeShapeType="1" noTextEdit="1"/>
              </p:cNvSpPr>
              <p:nvPr/>
            </p:nvSpPr>
            <p:spPr>
              <a:xfrm>
                <a:off x="1632986" y="3171895"/>
                <a:ext cx="3487654" cy="749564"/>
              </a:xfrm>
              <a:prstGeom prst="rect">
                <a:avLst/>
              </a:prstGeom>
              <a:blipFill rotWithShape="0">
                <a:blip r:embed="rId4"/>
                <a:stretch>
                  <a:fillRect l="-4545" t="-10569" b="-9756"/>
                </a:stretch>
              </a:blipFill>
            </p:spPr>
            <p:txBody>
              <a:bodyPr/>
              <a:lstStyle/>
              <a:p>
                <a:r>
                  <a:rPr lang="fr-FR">
                    <a:noFill/>
                  </a:rPr>
                  <a:t> </a:t>
                </a:r>
              </a:p>
            </p:txBody>
          </p:sp>
        </mc:Fallback>
      </mc:AlternateContent>
      <p:sp>
        <p:nvSpPr>
          <p:cNvPr id="15" name="ZoneTexte 14"/>
          <p:cNvSpPr txBox="1"/>
          <p:nvPr/>
        </p:nvSpPr>
        <p:spPr>
          <a:xfrm>
            <a:off x="6188316" y="4747705"/>
            <a:ext cx="4191000" cy="400110"/>
          </a:xfrm>
          <a:prstGeom prst="rect">
            <a:avLst/>
          </a:prstGeom>
          <a:noFill/>
        </p:spPr>
        <p:txBody>
          <a:bodyPr wrap="square" rtlCol="0">
            <a:spAutoFit/>
          </a:bodyPr>
          <a:lstStyle/>
          <a:p>
            <a:r>
              <a:rPr lang="fr-FR" sz="2000" b="1" dirty="0" smtClean="0">
                <a:solidFill>
                  <a:srgbClr val="8A817C"/>
                </a:solidFill>
                <a:latin typeface="Bebas Neue Bold" panose="020B0604020202020204" charset="0"/>
              </a:rPr>
              <a:t>P(</a:t>
            </a:r>
            <a:r>
              <a:rPr lang="fr-FR" sz="2000" b="1" dirty="0" err="1" smtClean="0">
                <a:solidFill>
                  <a:srgbClr val="8A817C"/>
                </a:solidFill>
                <a:latin typeface="Bebas Neue Bold" panose="020B0604020202020204" charset="0"/>
              </a:rPr>
              <a:t>Orange|Long,jaune,sucre</a:t>
            </a:r>
            <a:r>
              <a:rPr lang="fr-FR" sz="2000" b="1" dirty="0" smtClean="0">
                <a:solidFill>
                  <a:srgbClr val="8A817C"/>
                </a:solidFill>
                <a:latin typeface="Bebas Neue Bold" panose="020B0604020202020204" charset="0"/>
              </a:rPr>
              <a:t>)=0</a:t>
            </a:r>
            <a:endParaRPr lang="fr-FR" sz="2000" b="1" dirty="0">
              <a:solidFill>
                <a:srgbClr val="8A817C"/>
              </a:solidFill>
              <a:latin typeface="Bebas Neue Bold" panose="020B0604020202020204" charset="0"/>
            </a:endParaRPr>
          </a:p>
        </p:txBody>
      </p:sp>
      <p:sp>
        <p:nvSpPr>
          <p:cNvPr id="16" name="ZoneTexte 15"/>
          <p:cNvSpPr txBox="1"/>
          <p:nvPr/>
        </p:nvSpPr>
        <p:spPr>
          <a:xfrm>
            <a:off x="6193956" y="5130564"/>
            <a:ext cx="4953000" cy="400110"/>
          </a:xfrm>
          <a:prstGeom prst="rect">
            <a:avLst/>
          </a:prstGeom>
          <a:noFill/>
        </p:spPr>
        <p:txBody>
          <a:bodyPr wrap="square" rtlCol="0">
            <a:spAutoFit/>
          </a:bodyPr>
          <a:lstStyle/>
          <a:p>
            <a:r>
              <a:rPr lang="fr-FR" sz="2000" b="1" dirty="0" smtClean="0">
                <a:solidFill>
                  <a:srgbClr val="8A817C"/>
                </a:solidFill>
                <a:latin typeface="Bebas Neue Bold" panose="020B0604020202020204" charset="0"/>
              </a:rPr>
              <a:t>P(Autre fruit |</a:t>
            </a:r>
            <a:r>
              <a:rPr lang="fr-FR" sz="2000" b="1" dirty="0" err="1" smtClean="0">
                <a:solidFill>
                  <a:srgbClr val="8A817C"/>
                </a:solidFill>
                <a:latin typeface="Bebas Neue Bold" panose="020B0604020202020204" charset="0"/>
              </a:rPr>
              <a:t>Long,jaune,sucre</a:t>
            </a:r>
            <a:r>
              <a:rPr lang="fr-FR" sz="2000" b="1" dirty="0" smtClean="0">
                <a:solidFill>
                  <a:srgbClr val="8A817C"/>
                </a:solidFill>
                <a:latin typeface="Bebas Neue Bold" panose="020B0604020202020204" charset="0"/>
              </a:rPr>
              <a:t>)=0.072</a:t>
            </a:r>
            <a:endParaRPr lang="fr-FR" sz="2000" b="1" dirty="0">
              <a:solidFill>
                <a:srgbClr val="8A817C"/>
              </a:solidFill>
              <a:latin typeface="Bebas Neue Bold" panose="020B0604020202020204" charset="0"/>
            </a:endParaRPr>
          </a:p>
        </p:txBody>
      </p:sp>
      <p:cxnSp>
        <p:nvCxnSpPr>
          <p:cNvPr id="21" name="Connecteur en arc 20"/>
          <p:cNvCxnSpPr/>
          <p:nvPr/>
        </p:nvCxnSpPr>
        <p:spPr>
          <a:xfrm rot="5400000">
            <a:off x="4060071" y="1245704"/>
            <a:ext cx="936000" cy="936000"/>
          </a:xfrm>
          <a:prstGeom prst="curvedConnector3">
            <a:avLst/>
          </a:prstGeom>
          <a:ln w="28575">
            <a:solidFill>
              <a:srgbClr val="E0AFA0"/>
            </a:solidFill>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22" name="Connecteur en arc 21"/>
          <p:cNvCxnSpPr/>
          <p:nvPr/>
        </p:nvCxnSpPr>
        <p:spPr>
          <a:xfrm rot="5400000">
            <a:off x="4319627" y="3251606"/>
            <a:ext cx="914402" cy="497438"/>
          </a:xfrm>
          <a:prstGeom prst="curvedConnector3">
            <a:avLst>
              <a:gd name="adj1" fmla="val 50000"/>
            </a:avLst>
          </a:prstGeom>
          <a:ln w="28575">
            <a:solidFill>
              <a:srgbClr val="E0AFA0"/>
            </a:solidFill>
            <a:headEnd type="triangle"/>
            <a:tailEnd type="triangle"/>
          </a:ln>
        </p:spPr>
        <p:style>
          <a:lnRef idx="3">
            <a:schemeClr val="accent4"/>
          </a:lnRef>
          <a:fillRef idx="0">
            <a:schemeClr val="accent4"/>
          </a:fillRef>
          <a:effectRef idx="2">
            <a:schemeClr val="accent4"/>
          </a:effectRef>
          <a:fontRef idx="minor">
            <a:schemeClr val="tx1"/>
          </a:fontRef>
        </p:style>
      </p:cxnSp>
      <p:sp>
        <p:nvSpPr>
          <p:cNvPr id="3" name="ZoneTexte 2"/>
          <p:cNvSpPr txBox="1"/>
          <p:nvPr/>
        </p:nvSpPr>
        <p:spPr>
          <a:xfrm>
            <a:off x="4042610" y="6169794"/>
            <a:ext cx="3763478" cy="461665"/>
          </a:xfrm>
          <a:prstGeom prst="rect">
            <a:avLst/>
          </a:prstGeom>
          <a:noFill/>
        </p:spPr>
        <p:txBody>
          <a:bodyPr wrap="square" rtlCol="0">
            <a:spAutoFit/>
          </a:bodyPr>
          <a:lstStyle/>
          <a:p>
            <a:r>
              <a:rPr lang="fr-FR" sz="2400" b="1" dirty="0" smtClean="0">
                <a:solidFill>
                  <a:srgbClr val="E7E6E6"/>
                </a:solidFill>
                <a:latin typeface="Bebas Neue Bold" panose="020B0604020202020204" charset="0"/>
              </a:rPr>
              <a:t>Donc le fruit est Banane</a:t>
            </a:r>
            <a:endParaRPr lang="fr-FR" sz="2400" b="1" dirty="0">
              <a:solidFill>
                <a:srgbClr val="E7E6E6"/>
              </a:solidFill>
              <a:latin typeface="Bebas Neue Bold" panose="020B0604020202020204" charset="0"/>
            </a:endParaRPr>
          </a:p>
        </p:txBody>
      </p:sp>
    </p:spTree>
    <p:extLst>
      <p:ext uri="{BB962C8B-B14F-4D97-AF65-F5344CB8AC3E}">
        <p14:creationId xmlns:p14="http://schemas.microsoft.com/office/powerpoint/2010/main" val="1432124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750"/>
                                        <p:tgtEl>
                                          <p:spTgt spid="11"/>
                                        </p:tgtEl>
                                      </p:cBhvr>
                                    </p:animEffect>
                                    <p:anim calcmode="lin" valueType="num">
                                      <p:cBhvr>
                                        <p:cTn id="21" dur="750" fill="hold"/>
                                        <p:tgtEl>
                                          <p:spTgt spid="11"/>
                                        </p:tgtEl>
                                        <p:attrNameLst>
                                          <p:attrName>ppt_x</p:attrName>
                                        </p:attrNameLst>
                                      </p:cBhvr>
                                      <p:tavLst>
                                        <p:tav tm="0">
                                          <p:val>
                                            <p:strVal val="#ppt_x"/>
                                          </p:val>
                                        </p:tav>
                                        <p:tav tm="100000">
                                          <p:val>
                                            <p:strVal val="#ppt_x"/>
                                          </p:val>
                                        </p:tav>
                                      </p:tavLst>
                                    </p:anim>
                                    <p:anim calcmode="lin" valueType="num">
                                      <p:cBhvr>
                                        <p:cTn id="22"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anim calcmode="lin" valueType="num">
                                      <p:cBhvr>
                                        <p:cTn id="28" dur="750" fill="hold"/>
                                        <p:tgtEl>
                                          <p:spTgt spid="12"/>
                                        </p:tgtEl>
                                        <p:attrNameLst>
                                          <p:attrName>ppt_x</p:attrName>
                                        </p:attrNameLst>
                                      </p:cBhvr>
                                      <p:tavLst>
                                        <p:tav tm="0">
                                          <p:val>
                                            <p:strVal val="#ppt_x"/>
                                          </p:val>
                                        </p:tav>
                                        <p:tav tm="100000">
                                          <p:val>
                                            <p:strVal val="#ppt_x"/>
                                          </p:val>
                                        </p:tav>
                                      </p:tavLst>
                                    </p:anim>
                                    <p:anim calcmode="lin" valueType="num">
                                      <p:cBhvr>
                                        <p:cTn id="29" dur="75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75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anim calcmode="lin" valueType="num">
                                      <p:cBhvr>
                                        <p:cTn id="41" dur="750" fill="hold"/>
                                        <p:tgtEl>
                                          <p:spTgt spid="13"/>
                                        </p:tgtEl>
                                        <p:attrNameLst>
                                          <p:attrName>ppt_x</p:attrName>
                                        </p:attrNameLst>
                                      </p:cBhvr>
                                      <p:tavLst>
                                        <p:tav tm="0">
                                          <p:val>
                                            <p:strVal val="#ppt_x"/>
                                          </p:val>
                                        </p:tav>
                                        <p:tav tm="100000">
                                          <p:val>
                                            <p:strVal val="#ppt_x"/>
                                          </p:val>
                                        </p:tav>
                                      </p:tavLst>
                                    </p:anim>
                                    <p:anim calcmode="lin" valueType="num">
                                      <p:cBhvr>
                                        <p:cTn id="42"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750"/>
                                        <p:tgtEl>
                                          <p:spTgt spid="15"/>
                                        </p:tgtEl>
                                      </p:cBhvr>
                                    </p:animEffect>
                                    <p:anim calcmode="lin" valueType="num">
                                      <p:cBhvr>
                                        <p:cTn id="48" dur="750" fill="hold"/>
                                        <p:tgtEl>
                                          <p:spTgt spid="15"/>
                                        </p:tgtEl>
                                        <p:attrNameLst>
                                          <p:attrName>ppt_x</p:attrName>
                                        </p:attrNameLst>
                                      </p:cBhvr>
                                      <p:tavLst>
                                        <p:tav tm="0">
                                          <p:val>
                                            <p:strVal val="#ppt_x"/>
                                          </p:val>
                                        </p:tav>
                                        <p:tav tm="100000">
                                          <p:val>
                                            <p:strVal val="#ppt_x"/>
                                          </p:val>
                                        </p:tav>
                                      </p:tavLst>
                                    </p:anim>
                                    <p:anim calcmode="lin" valueType="num">
                                      <p:cBhvr>
                                        <p:cTn id="49"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750"/>
                                        <p:tgtEl>
                                          <p:spTgt spid="16"/>
                                        </p:tgtEl>
                                      </p:cBhvr>
                                    </p:animEffect>
                                    <p:anim calcmode="lin" valueType="num">
                                      <p:cBhvr>
                                        <p:cTn id="55" dur="750" fill="hold"/>
                                        <p:tgtEl>
                                          <p:spTgt spid="16"/>
                                        </p:tgtEl>
                                        <p:attrNameLst>
                                          <p:attrName>ppt_x</p:attrName>
                                        </p:attrNameLst>
                                      </p:cBhvr>
                                      <p:tavLst>
                                        <p:tav tm="0">
                                          <p:val>
                                            <p:strVal val="#ppt_x"/>
                                          </p:val>
                                        </p:tav>
                                        <p:tav tm="100000">
                                          <p:val>
                                            <p:strVal val="#ppt_x"/>
                                          </p:val>
                                        </p:tav>
                                      </p:tavLst>
                                    </p:anim>
                                    <p:anim calcmode="lin" valueType="num">
                                      <p:cBhvr>
                                        <p:cTn id="56"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ZoneTexte 4"/>
          <p:cNvSpPr txBox="1"/>
          <p:nvPr/>
        </p:nvSpPr>
        <p:spPr>
          <a:xfrm>
            <a:off x="115767" y="2459505"/>
            <a:ext cx="6256136" cy="1938992"/>
          </a:xfrm>
          <a:prstGeom prst="rect">
            <a:avLst/>
          </a:prstGeom>
          <a:noFill/>
        </p:spPr>
        <p:txBody>
          <a:bodyPr wrap="none" rtlCol="0">
            <a:spAutoFit/>
          </a:bodyPr>
          <a:lstStyle/>
          <a:p>
            <a:pPr algn="ctr"/>
            <a:r>
              <a:rPr lang="fr-FR" sz="60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Application</a:t>
            </a:r>
          </a:p>
          <a:p>
            <a:r>
              <a:rPr lang="fr-FR" sz="60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Cas d’utilisation</a:t>
            </a:r>
          </a:p>
        </p:txBody>
      </p:sp>
    </p:spTree>
    <p:extLst>
      <p:ext uri="{BB962C8B-B14F-4D97-AF65-F5344CB8AC3E}">
        <p14:creationId xmlns:p14="http://schemas.microsoft.com/office/powerpoint/2010/main" val="28068994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9" name="Rectangle 8"/>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19</a:t>
            </a:r>
            <a:endParaRPr lang="fr-FR" sz="2000" b="1" dirty="0">
              <a:solidFill>
                <a:srgbClr val="8A817C"/>
              </a:solidFill>
              <a:latin typeface="AvenirNext LT Pro Bold" panose="020B0804020202020204" pitchFamily="34" charset="0"/>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95" y="-306350"/>
            <a:ext cx="10825211" cy="7470700"/>
          </a:xfrm>
          <a:prstGeom prst="rect">
            <a:avLst/>
          </a:prstGeom>
        </p:spPr>
      </p:pic>
      <p:sp>
        <p:nvSpPr>
          <p:cNvPr id="13" name="Rectangle 12"/>
          <p:cNvSpPr/>
          <p:nvPr/>
        </p:nvSpPr>
        <p:spPr>
          <a:xfrm>
            <a:off x="2432178" y="1637547"/>
            <a:ext cx="7719527" cy="3470053"/>
          </a:xfrm>
          <a:prstGeom prst="rect">
            <a:avLst/>
          </a:prstGeom>
        </p:spPr>
        <p:txBody>
          <a:bodyPr wrap="square">
            <a:spAutoFit/>
          </a:bodyPr>
          <a:lstStyle/>
          <a:p>
            <a:pPr fontAlgn="base">
              <a:lnSpc>
                <a:spcPct val="107000"/>
              </a:lnSpc>
              <a:spcAft>
                <a:spcPts val="1125"/>
              </a:spcAft>
            </a:pPr>
            <a:r>
              <a:rPr lang="fr-FR" sz="2000" b="1" dirty="0">
                <a:solidFill>
                  <a:srgbClr val="463F3A"/>
                </a:solidFill>
                <a:latin typeface="Bebas Neue Bold" panose="020B0604020202020204" charset="0"/>
              </a:rPr>
              <a:t>Le </a:t>
            </a:r>
            <a:r>
              <a:rPr lang="fr-FR" sz="2000" b="1" dirty="0" err="1">
                <a:solidFill>
                  <a:srgbClr val="463F3A"/>
                </a:solidFill>
                <a:latin typeface="Bebas Neue Bold" panose="020B0604020202020204" charset="0"/>
              </a:rPr>
              <a:t>classifieur</a:t>
            </a:r>
            <a:r>
              <a:rPr lang="fr-FR" sz="2000" b="1" dirty="0">
                <a:solidFill>
                  <a:srgbClr val="463F3A"/>
                </a:solidFill>
                <a:latin typeface="Bebas Neue Bold" panose="020B0604020202020204" charset="0"/>
              </a:rPr>
              <a:t> bayésien naïf </a:t>
            </a:r>
            <a:r>
              <a:rPr lang="fr-FR" sz="2000" b="1" dirty="0" smtClean="0">
                <a:solidFill>
                  <a:srgbClr val="463F3A"/>
                </a:solidFill>
                <a:latin typeface="Bebas Neue Bold" panose="020B0604020202020204" charset="0"/>
                <a:ea typeface="Times New Roman" panose="02020603050405020304" pitchFamily="18" charset="0"/>
                <a:cs typeface="Arial" panose="020B0604020202020204" pitchFamily="34" charset="0"/>
              </a:rPr>
              <a:t>peut </a:t>
            </a:r>
            <a:r>
              <a:rPr lang="fr-FR" sz="2000" b="1" dirty="0" smtClean="0">
                <a:solidFill>
                  <a:srgbClr val="463F3A"/>
                </a:solidFill>
                <a:latin typeface="Bebas Neue Bold" panose="020B0604020202020204" charset="0"/>
                <a:ea typeface="Times New Roman" panose="02020603050405020304" pitchFamily="18" charset="0"/>
                <a:cs typeface="Arial" panose="020B0604020202020204" pitchFamily="34" charset="0"/>
              </a:rPr>
              <a:t>être appliqué dans différents scénarios, un des cas d’utilisation classiques pour ce modèle d’apprentissage est la classification des documents. Il s’agit de déterminer si un document correspond à certaines catégories ou pas.</a:t>
            </a:r>
            <a:endParaRPr lang="fr-FR" sz="2000" b="1" dirty="0" smtClean="0">
              <a:solidFill>
                <a:srgbClr val="463F3A"/>
              </a:solidFill>
              <a:latin typeface="Bebas Neue Bold" panose="020B0604020202020204" charset="0"/>
              <a:ea typeface="Calibri" panose="020F0502020204030204" pitchFamily="34" charset="0"/>
              <a:cs typeface="Arial" panose="020B0604020202020204" pitchFamily="34" charset="0"/>
            </a:endParaRPr>
          </a:p>
          <a:p>
            <a:pPr fontAlgn="base">
              <a:lnSpc>
                <a:spcPct val="107000"/>
              </a:lnSpc>
              <a:spcAft>
                <a:spcPts val="1125"/>
              </a:spcAft>
            </a:pPr>
            <a:r>
              <a:rPr lang="fr-FR" sz="2000" b="1" dirty="0" smtClean="0">
                <a:solidFill>
                  <a:srgbClr val="463F3A"/>
                </a:solidFill>
                <a:latin typeface="Bebas Neue Bold" panose="020B0604020202020204" charset="0"/>
                <a:ea typeface="Times New Roman" panose="02020603050405020304" pitchFamily="18" charset="0"/>
                <a:cs typeface="Arial" panose="020B0604020202020204" pitchFamily="34" charset="0"/>
              </a:rPr>
              <a:t>Il est aussi utilisé pour :</a:t>
            </a:r>
            <a:endParaRPr lang="fr-FR" sz="2000" b="1" dirty="0" smtClean="0">
              <a:solidFill>
                <a:srgbClr val="463F3A"/>
              </a:solidFill>
              <a:latin typeface="Bebas Neue Bold" panose="020B0604020202020204" charset="0"/>
              <a:ea typeface="Calibri" panose="020F0502020204030204" pitchFamily="34" charset="0"/>
              <a:cs typeface="Arial" panose="020B0604020202020204" pitchFamily="34" charset="0"/>
            </a:endParaRPr>
          </a:p>
          <a:p>
            <a:pPr marL="342900" lvl="0" indent="-342900" fontAlgn="base">
              <a:lnSpc>
                <a:spcPct val="107000"/>
              </a:lnSpc>
              <a:spcAft>
                <a:spcPts val="0"/>
              </a:spcAft>
              <a:buSzPts val="1000"/>
              <a:buFont typeface="Symbol" panose="05050102010706020507" pitchFamily="18" charset="2"/>
              <a:buChar char=""/>
              <a:tabLst>
                <a:tab pos="457200" algn="l"/>
              </a:tabLst>
            </a:pPr>
            <a:r>
              <a:rPr lang="fr-FR" sz="2000" b="1" dirty="0" smtClean="0">
                <a:solidFill>
                  <a:srgbClr val="F4F3EE"/>
                </a:solidFill>
                <a:latin typeface="Bebas Neue Bold" panose="020B0604020202020204" charset="0"/>
                <a:ea typeface="Times New Roman" panose="02020603050405020304" pitchFamily="18" charset="0"/>
                <a:cs typeface="Arial" panose="020B0604020202020204" pitchFamily="34" charset="0"/>
              </a:rPr>
              <a:t>Le filtrage de spam ;</a:t>
            </a:r>
            <a:endParaRPr lang="fr-FR" sz="2000" b="1" dirty="0" smtClean="0">
              <a:solidFill>
                <a:srgbClr val="F4F3EE"/>
              </a:solidFill>
              <a:latin typeface="Bebas Neue Bold" panose="020B0604020202020204" charset="0"/>
              <a:ea typeface="Calibri" panose="020F0502020204030204" pitchFamily="34" charset="0"/>
              <a:cs typeface="Arial" panose="020B0604020202020204" pitchFamily="34" charset="0"/>
            </a:endParaRPr>
          </a:p>
          <a:p>
            <a:pPr marL="342900" lvl="0" indent="-342900" fontAlgn="base">
              <a:lnSpc>
                <a:spcPct val="107000"/>
              </a:lnSpc>
              <a:spcAft>
                <a:spcPts val="0"/>
              </a:spcAft>
              <a:buSzPts val="1000"/>
              <a:buFont typeface="Symbol" panose="05050102010706020507" pitchFamily="18" charset="2"/>
              <a:buChar char=""/>
              <a:tabLst>
                <a:tab pos="457200" algn="l"/>
              </a:tabLst>
            </a:pPr>
            <a:r>
              <a:rPr lang="fr-FR" sz="2000" b="1" dirty="0" smtClean="0">
                <a:solidFill>
                  <a:srgbClr val="F4F3EE"/>
                </a:solidFill>
                <a:latin typeface="Bebas Neue Bold" panose="020B0604020202020204" charset="0"/>
                <a:ea typeface="Times New Roman" panose="02020603050405020304" pitchFamily="18" charset="0"/>
                <a:cs typeface="Arial" panose="020B0604020202020204" pitchFamily="34" charset="0"/>
              </a:rPr>
              <a:t>L’analyse des sentiments ;</a:t>
            </a:r>
            <a:endParaRPr lang="fr-FR" sz="2000" b="1" dirty="0" smtClean="0">
              <a:solidFill>
                <a:srgbClr val="F4F3EE"/>
              </a:solidFill>
              <a:latin typeface="Bebas Neue Bold" panose="020B0604020202020204" charset="0"/>
              <a:ea typeface="Calibri" panose="020F0502020204030204" pitchFamily="34" charset="0"/>
              <a:cs typeface="Arial" panose="020B0604020202020204" pitchFamily="34" charset="0"/>
            </a:endParaRPr>
          </a:p>
          <a:p>
            <a:pPr marL="342900" lvl="0" indent="-342900" fontAlgn="base">
              <a:lnSpc>
                <a:spcPct val="107000"/>
              </a:lnSpc>
              <a:spcAft>
                <a:spcPts val="0"/>
              </a:spcAft>
              <a:buSzPts val="1000"/>
              <a:buFont typeface="Symbol" panose="05050102010706020507" pitchFamily="18" charset="2"/>
              <a:buChar char=""/>
              <a:tabLst>
                <a:tab pos="457200" algn="l"/>
              </a:tabLst>
            </a:pPr>
            <a:r>
              <a:rPr lang="fr-FR" sz="2000" b="1" dirty="0" smtClean="0">
                <a:solidFill>
                  <a:srgbClr val="F4F3EE"/>
                </a:solidFill>
                <a:latin typeface="Bebas Neue Bold" panose="020B0604020202020204" charset="0"/>
                <a:ea typeface="Times New Roman" panose="02020603050405020304" pitchFamily="18" charset="0"/>
                <a:cs typeface="Arial" panose="020B0604020202020204" pitchFamily="34" charset="0"/>
              </a:rPr>
              <a:t>Les systèmes de recommandation.</a:t>
            </a:r>
            <a:endParaRPr lang="fr-FR" sz="2000" b="1" dirty="0">
              <a:solidFill>
                <a:srgbClr val="F4F3EE"/>
              </a:solidFill>
              <a:latin typeface="Bebas Neue Bold" panose="020B0604020202020204" charset="0"/>
            </a:endParaRPr>
          </a:p>
        </p:txBody>
      </p:sp>
    </p:spTree>
    <p:extLst>
      <p:ext uri="{BB962C8B-B14F-4D97-AF65-F5344CB8AC3E}">
        <p14:creationId xmlns:p14="http://schemas.microsoft.com/office/powerpoint/2010/main" val="291485915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50"/>
                                        <p:tgtEl>
                                          <p:spTgt spid="13">
                                            <p:txEl>
                                              <p:pRg st="0" end="0"/>
                                            </p:txEl>
                                          </p:spTgt>
                                        </p:tgtEl>
                                      </p:cBhvr>
                                    </p:animEffect>
                                    <p:anim calcmode="lin" valueType="num">
                                      <p:cBhvr>
                                        <p:cTn id="8" dur="7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750"/>
                                        <p:tgtEl>
                                          <p:spTgt spid="13">
                                            <p:txEl>
                                              <p:pRg st="1" end="1"/>
                                            </p:txEl>
                                          </p:spTgt>
                                        </p:tgtEl>
                                      </p:cBhvr>
                                    </p:animEffect>
                                    <p:anim calcmode="lin" valueType="num">
                                      <p:cBhvr>
                                        <p:cTn id="15" dur="75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75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750"/>
                            </p:stCondLst>
                            <p:childTnLst>
                              <p:par>
                                <p:cTn id="18" presetID="42" presetClass="entr" presetSubtype="0" fill="hold" nodeType="after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750"/>
                                        <p:tgtEl>
                                          <p:spTgt spid="13">
                                            <p:txEl>
                                              <p:pRg st="2" end="2"/>
                                            </p:txEl>
                                          </p:spTgt>
                                        </p:tgtEl>
                                      </p:cBhvr>
                                    </p:animEffect>
                                    <p:anim calcmode="lin" valueType="num">
                                      <p:cBhvr>
                                        <p:cTn id="21" dur="75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2" dur="75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fade">
                                      <p:cBhvr>
                                        <p:cTn id="26" dur="750"/>
                                        <p:tgtEl>
                                          <p:spTgt spid="13">
                                            <p:txEl>
                                              <p:pRg st="3" end="3"/>
                                            </p:txEl>
                                          </p:spTgt>
                                        </p:tgtEl>
                                      </p:cBhvr>
                                    </p:animEffect>
                                    <p:anim calcmode="lin" valueType="num">
                                      <p:cBhvr>
                                        <p:cTn id="27" dur="75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8" dur="75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42" presetClass="entr" presetSubtype="0" fill="hold" nodeType="after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fade">
                                      <p:cBhvr>
                                        <p:cTn id="32" dur="750"/>
                                        <p:tgtEl>
                                          <p:spTgt spid="13">
                                            <p:txEl>
                                              <p:pRg st="4" end="4"/>
                                            </p:txEl>
                                          </p:spTgt>
                                        </p:tgtEl>
                                      </p:cBhvr>
                                    </p:animEffect>
                                    <p:anim calcmode="lin" valueType="num">
                                      <p:cBhvr>
                                        <p:cTn id="33" dur="75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4" dur="75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6" name="ZoneTexte 5"/>
          <p:cNvSpPr txBox="1"/>
          <p:nvPr/>
        </p:nvSpPr>
        <p:spPr>
          <a:xfrm>
            <a:off x="3202465" y="226294"/>
            <a:ext cx="5468227" cy="707886"/>
          </a:xfrm>
          <a:prstGeom prst="rect">
            <a:avLst/>
          </a:prstGeom>
          <a:noFill/>
        </p:spPr>
        <p:txBody>
          <a:bodyPr wrap="none" rtlCol="0">
            <a:spAutoFit/>
          </a:bodyPr>
          <a:lstStyle/>
          <a:p>
            <a:pPr algn="ctr"/>
            <a:r>
              <a:rPr lang="fr-FR" sz="40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Plan du présentation</a:t>
            </a:r>
            <a:endParaRPr lang="fr-FR" sz="40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385" y="2122761"/>
            <a:ext cx="11275600" cy="3080314"/>
          </a:xfrm>
          <a:prstGeom prst="rect">
            <a:avLst/>
          </a:prstGeom>
        </p:spPr>
      </p:pic>
      <p:sp>
        <p:nvSpPr>
          <p:cNvPr id="15" name="ZoneTexte 14"/>
          <p:cNvSpPr txBox="1"/>
          <p:nvPr/>
        </p:nvSpPr>
        <p:spPr>
          <a:xfrm>
            <a:off x="1714818" y="1454822"/>
            <a:ext cx="1661032" cy="430887"/>
          </a:xfrm>
          <a:prstGeom prst="rect">
            <a:avLst/>
          </a:prstGeom>
          <a:noFill/>
        </p:spPr>
        <p:txBody>
          <a:bodyPr wrap="none" rtlCol="0">
            <a:spAutoFit/>
          </a:bodyPr>
          <a:lstStyle/>
          <a:p>
            <a:pPr lvl="0"/>
            <a:r>
              <a:rPr lang="en-CA" sz="2200" dirty="0" smtClean="0">
                <a:solidFill>
                  <a:srgbClr val="8A817C"/>
                </a:solidFill>
                <a:latin typeface="Bebas Neue Bold" panose="020B0604020202020204" charset="0"/>
              </a:rPr>
              <a:t>Introduction</a:t>
            </a:r>
            <a:endParaRPr lang="fr-FR" sz="2200" dirty="0">
              <a:solidFill>
                <a:srgbClr val="8A817C"/>
              </a:solidFill>
              <a:latin typeface="Bebas Neue Bold" panose="020B0604020202020204" charset="0"/>
            </a:endParaRP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8105" y="3482435"/>
            <a:ext cx="1832280" cy="2353204"/>
          </a:xfrm>
          <a:prstGeom prst="rect">
            <a:avLst/>
          </a:prstGeom>
        </p:spPr>
      </p:pic>
      <p:sp>
        <p:nvSpPr>
          <p:cNvPr id="17" name="ZoneTexte 16"/>
          <p:cNvSpPr txBox="1"/>
          <p:nvPr/>
        </p:nvSpPr>
        <p:spPr>
          <a:xfrm>
            <a:off x="2728474" y="5302503"/>
            <a:ext cx="1612942" cy="769441"/>
          </a:xfrm>
          <a:prstGeom prst="rect">
            <a:avLst/>
          </a:prstGeom>
          <a:noFill/>
        </p:spPr>
        <p:txBody>
          <a:bodyPr wrap="none" rtlCol="0">
            <a:spAutoFit/>
          </a:bodyPr>
          <a:lstStyle/>
          <a:p>
            <a:pPr lvl="0"/>
            <a:r>
              <a:rPr lang="en-CA" sz="2200" dirty="0" err="1">
                <a:solidFill>
                  <a:srgbClr val="8A817C"/>
                </a:solidFill>
                <a:latin typeface="Bebas Neue Bold" panose="020B0604020202020204" charset="0"/>
              </a:rPr>
              <a:t>Theoreme</a:t>
            </a:r>
            <a:r>
              <a:rPr lang="en-CA" sz="2200" dirty="0">
                <a:solidFill>
                  <a:srgbClr val="8A817C"/>
                </a:solidFill>
                <a:latin typeface="Bebas Neue Bold" panose="020B0604020202020204" charset="0"/>
              </a:rPr>
              <a:t> </a:t>
            </a:r>
            <a:endParaRPr lang="en-CA" sz="2200" dirty="0" smtClean="0">
              <a:solidFill>
                <a:srgbClr val="8A817C"/>
              </a:solidFill>
              <a:latin typeface="Bebas Neue Bold" panose="020B0604020202020204" charset="0"/>
            </a:endParaRPr>
          </a:p>
          <a:p>
            <a:pPr lvl="0"/>
            <a:r>
              <a:rPr lang="en-CA" sz="2200" dirty="0" smtClean="0">
                <a:solidFill>
                  <a:srgbClr val="8A817C"/>
                </a:solidFill>
                <a:latin typeface="Bebas Neue Bold" panose="020B0604020202020204" charset="0"/>
              </a:rPr>
              <a:t>de </a:t>
            </a:r>
            <a:r>
              <a:rPr lang="en-CA" sz="2200" dirty="0" err="1">
                <a:solidFill>
                  <a:srgbClr val="8A817C"/>
                </a:solidFill>
                <a:latin typeface="Bebas Neue Bold" panose="020B0604020202020204" charset="0"/>
              </a:rPr>
              <a:t>bayes</a:t>
            </a:r>
            <a:endParaRPr lang="fr-FR" sz="2200" dirty="0">
              <a:solidFill>
                <a:srgbClr val="8A817C"/>
              </a:solidFill>
              <a:latin typeface="Bebas Neue Bold" panose="020B0604020202020204" charset="0"/>
            </a:endParaRPr>
          </a:p>
        </p:txBody>
      </p:sp>
      <p:pic>
        <p:nvPicPr>
          <p:cNvPr id="18" name="Imag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313" y="1295903"/>
            <a:ext cx="1917141" cy="2462191"/>
          </a:xfrm>
          <a:prstGeom prst="rect">
            <a:avLst/>
          </a:prstGeom>
        </p:spPr>
      </p:pic>
      <p:sp>
        <p:nvSpPr>
          <p:cNvPr id="19" name="ZoneTexte 18"/>
          <p:cNvSpPr txBox="1"/>
          <p:nvPr/>
        </p:nvSpPr>
        <p:spPr>
          <a:xfrm>
            <a:off x="4459640" y="1461547"/>
            <a:ext cx="2114681" cy="769441"/>
          </a:xfrm>
          <a:prstGeom prst="rect">
            <a:avLst/>
          </a:prstGeom>
          <a:noFill/>
        </p:spPr>
        <p:txBody>
          <a:bodyPr wrap="none" rtlCol="0">
            <a:spAutoFit/>
          </a:bodyPr>
          <a:lstStyle/>
          <a:p>
            <a:pPr lvl="0"/>
            <a:r>
              <a:rPr lang="en-CA" sz="2200" dirty="0">
                <a:solidFill>
                  <a:srgbClr val="8A817C"/>
                </a:solidFill>
                <a:latin typeface="Bebas Neue Bold" panose="020B0604020202020204" charset="0"/>
              </a:rPr>
              <a:t>Classification </a:t>
            </a:r>
            <a:endParaRPr lang="en-CA" sz="2200" dirty="0" smtClean="0">
              <a:solidFill>
                <a:srgbClr val="8A817C"/>
              </a:solidFill>
              <a:latin typeface="Bebas Neue Bold" panose="020B0604020202020204" charset="0"/>
            </a:endParaRPr>
          </a:p>
          <a:p>
            <a:pPr lvl="0"/>
            <a:r>
              <a:rPr lang="en-CA" sz="2200" dirty="0" smtClean="0">
                <a:solidFill>
                  <a:srgbClr val="8A817C"/>
                </a:solidFill>
                <a:latin typeface="Bebas Neue Bold" panose="020B0604020202020204" charset="0"/>
              </a:rPr>
              <a:t>naïve </a:t>
            </a:r>
            <a:r>
              <a:rPr lang="en-CA" sz="2200" dirty="0">
                <a:solidFill>
                  <a:srgbClr val="8A817C"/>
                </a:solidFill>
                <a:latin typeface="Bebas Neue Bold" panose="020B0604020202020204" charset="0"/>
              </a:rPr>
              <a:t>Bayesian</a:t>
            </a:r>
            <a:endParaRPr lang="fr-FR" sz="2200" dirty="0">
              <a:solidFill>
                <a:srgbClr val="8A817C"/>
              </a:solidFill>
              <a:latin typeface="Bebas Neue Bold" panose="020B0604020202020204" charset="0"/>
            </a:endParaRPr>
          </a:p>
        </p:txBody>
      </p:sp>
      <p:pic>
        <p:nvPicPr>
          <p:cNvPr id="22" name="Imag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6169" y="3612911"/>
            <a:ext cx="1702081" cy="2185989"/>
          </a:xfrm>
          <a:prstGeom prst="rect">
            <a:avLst/>
          </a:prstGeom>
        </p:spPr>
      </p:pic>
      <p:sp>
        <p:nvSpPr>
          <p:cNvPr id="23" name="ZoneTexte 22"/>
          <p:cNvSpPr txBox="1"/>
          <p:nvPr/>
        </p:nvSpPr>
        <p:spPr>
          <a:xfrm>
            <a:off x="5766948" y="5297741"/>
            <a:ext cx="1754006" cy="769441"/>
          </a:xfrm>
          <a:prstGeom prst="rect">
            <a:avLst/>
          </a:prstGeom>
          <a:noFill/>
        </p:spPr>
        <p:txBody>
          <a:bodyPr wrap="none" rtlCol="0">
            <a:spAutoFit/>
          </a:bodyPr>
          <a:lstStyle/>
          <a:p>
            <a:pPr lvl="0"/>
            <a:r>
              <a:rPr lang="fr-FR" sz="2200" dirty="0">
                <a:solidFill>
                  <a:srgbClr val="8A817C"/>
                </a:solidFill>
                <a:latin typeface="Bebas Neue Bold" panose="020B0604020202020204" charset="0"/>
              </a:rPr>
              <a:t>Exercice </a:t>
            </a:r>
            <a:endParaRPr lang="fr-FR" sz="2200" dirty="0" smtClean="0">
              <a:solidFill>
                <a:srgbClr val="8A817C"/>
              </a:solidFill>
              <a:latin typeface="Bebas Neue Bold" panose="020B0604020202020204" charset="0"/>
            </a:endParaRPr>
          </a:p>
          <a:p>
            <a:pPr lvl="0"/>
            <a:r>
              <a:rPr lang="fr-FR" sz="2200" dirty="0" smtClean="0">
                <a:solidFill>
                  <a:srgbClr val="8A817C"/>
                </a:solidFill>
                <a:latin typeface="Bebas Neue Bold" panose="020B0604020202020204" charset="0"/>
              </a:rPr>
              <a:t>d’application</a:t>
            </a:r>
            <a:endParaRPr lang="fr-FR" sz="2200" dirty="0">
              <a:solidFill>
                <a:srgbClr val="8A817C"/>
              </a:solidFill>
              <a:latin typeface="Bebas Neue Bold" panose="020B0604020202020204" charset="0"/>
            </a:endParaRPr>
          </a:p>
        </p:txBody>
      </p:sp>
      <p:pic>
        <p:nvPicPr>
          <p:cNvPr id="24" name="Imag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524" y="1334053"/>
            <a:ext cx="1618646" cy="2078833"/>
          </a:xfrm>
          <a:prstGeom prst="rect">
            <a:avLst/>
          </a:prstGeom>
        </p:spPr>
      </p:pic>
      <p:pic>
        <p:nvPicPr>
          <p:cNvPr id="25" name="Imag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9254" y="1291192"/>
            <a:ext cx="1974637" cy="2536033"/>
          </a:xfrm>
          <a:prstGeom prst="rect">
            <a:avLst/>
          </a:prstGeom>
        </p:spPr>
      </p:pic>
      <p:sp>
        <p:nvSpPr>
          <p:cNvPr id="26" name="ZoneTexte 25"/>
          <p:cNvSpPr txBox="1"/>
          <p:nvPr/>
        </p:nvSpPr>
        <p:spPr>
          <a:xfrm>
            <a:off x="8223319" y="5297264"/>
            <a:ext cx="1591846" cy="769441"/>
          </a:xfrm>
          <a:prstGeom prst="rect">
            <a:avLst/>
          </a:prstGeom>
          <a:noFill/>
        </p:spPr>
        <p:txBody>
          <a:bodyPr wrap="none" rtlCol="0">
            <a:spAutoFit/>
          </a:bodyPr>
          <a:lstStyle/>
          <a:p>
            <a:pPr lvl="0"/>
            <a:r>
              <a:rPr lang="fr-FR" sz="2200" dirty="0">
                <a:solidFill>
                  <a:srgbClr val="8A817C"/>
                </a:solidFill>
                <a:latin typeface="Bebas Neue Bold" panose="020B0604020202020204" charset="0"/>
              </a:rPr>
              <a:t>Avantages </a:t>
            </a:r>
            <a:endParaRPr lang="fr-FR" sz="2200" dirty="0" smtClean="0">
              <a:solidFill>
                <a:srgbClr val="8A817C"/>
              </a:solidFill>
              <a:latin typeface="Bebas Neue Bold" panose="020B0604020202020204" charset="0"/>
            </a:endParaRPr>
          </a:p>
          <a:p>
            <a:pPr lvl="0"/>
            <a:r>
              <a:rPr lang="fr-FR" sz="2200" dirty="0" smtClean="0">
                <a:solidFill>
                  <a:srgbClr val="8A817C"/>
                </a:solidFill>
                <a:latin typeface="Bebas Neue Bold" panose="020B0604020202020204" charset="0"/>
              </a:rPr>
              <a:t>et </a:t>
            </a:r>
            <a:r>
              <a:rPr lang="fr-FR" sz="2200" dirty="0">
                <a:solidFill>
                  <a:srgbClr val="8A817C"/>
                </a:solidFill>
                <a:latin typeface="Bebas Neue Bold" panose="020B0604020202020204" charset="0"/>
              </a:rPr>
              <a:t>limites</a:t>
            </a:r>
          </a:p>
        </p:txBody>
      </p:sp>
      <p:pic>
        <p:nvPicPr>
          <p:cNvPr id="27" name="Imag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6481" y="3784364"/>
            <a:ext cx="1603129" cy="2058904"/>
          </a:xfrm>
          <a:prstGeom prst="rect">
            <a:avLst/>
          </a:prstGeom>
        </p:spPr>
      </p:pic>
      <p:sp>
        <p:nvSpPr>
          <p:cNvPr id="28" name="ZoneTexte 27"/>
          <p:cNvSpPr txBox="1"/>
          <p:nvPr/>
        </p:nvSpPr>
        <p:spPr>
          <a:xfrm>
            <a:off x="7158977" y="1464606"/>
            <a:ext cx="2098651" cy="769441"/>
          </a:xfrm>
          <a:prstGeom prst="rect">
            <a:avLst/>
          </a:prstGeom>
          <a:noFill/>
        </p:spPr>
        <p:txBody>
          <a:bodyPr wrap="none" rtlCol="0">
            <a:spAutoFit/>
          </a:bodyPr>
          <a:lstStyle/>
          <a:p>
            <a:pPr lvl="0"/>
            <a:r>
              <a:rPr lang="fr-FR" sz="2200" dirty="0">
                <a:solidFill>
                  <a:srgbClr val="8A817C"/>
                </a:solidFill>
                <a:latin typeface="Bebas Neue Bold" panose="020B0604020202020204" charset="0"/>
              </a:rPr>
              <a:t>Applications</a:t>
            </a:r>
            <a:r>
              <a:rPr lang="fr-FR" sz="2200" dirty="0" smtClean="0">
                <a:solidFill>
                  <a:srgbClr val="8A817C"/>
                </a:solidFill>
                <a:latin typeface="Bebas Neue Bold" panose="020B0604020202020204" charset="0"/>
              </a:rPr>
              <a:t>,</a:t>
            </a:r>
          </a:p>
          <a:p>
            <a:pPr lvl="0"/>
            <a:r>
              <a:rPr lang="fr-FR" sz="2200" dirty="0" smtClean="0">
                <a:solidFill>
                  <a:srgbClr val="8A817C"/>
                </a:solidFill>
                <a:latin typeface="Bebas Neue Bold" panose="020B0604020202020204" charset="0"/>
              </a:rPr>
              <a:t>cas </a:t>
            </a:r>
            <a:r>
              <a:rPr lang="fr-FR" sz="2200" dirty="0">
                <a:solidFill>
                  <a:srgbClr val="8A817C"/>
                </a:solidFill>
                <a:latin typeface="Bebas Neue Bold" panose="020B0604020202020204" charset="0"/>
              </a:rPr>
              <a:t>d’utilisation</a:t>
            </a:r>
          </a:p>
        </p:txBody>
      </p:sp>
      <p:pic>
        <p:nvPicPr>
          <p:cNvPr id="29" name="Imag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68099" y="1412638"/>
            <a:ext cx="1741015" cy="2235992"/>
          </a:xfrm>
          <a:prstGeom prst="rect">
            <a:avLst/>
          </a:prstGeom>
        </p:spPr>
      </p:pic>
      <p:sp>
        <p:nvSpPr>
          <p:cNvPr id="30" name="ZoneTexte 29"/>
          <p:cNvSpPr txBox="1"/>
          <p:nvPr/>
        </p:nvSpPr>
        <p:spPr>
          <a:xfrm>
            <a:off x="9736491" y="1525641"/>
            <a:ext cx="2081019" cy="430887"/>
          </a:xfrm>
          <a:prstGeom prst="rect">
            <a:avLst/>
          </a:prstGeom>
          <a:noFill/>
        </p:spPr>
        <p:txBody>
          <a:bodyPr wrap="none" rtlCol="0">
            <a:spAutoFit/>
          </a:bodyPr>
          <a:lstStyle/>
          <a:p>
            <a:pPr lvl="0"/>
            <a:r>
              <a:rPr lang="fr-FR" sz="2200" dirty="0">
                <a:solidFill>
                  <a:srgbClr val="8A817C"/>
                </a:solidFill>
                <a:latin typeface="Bebas Neue Bold" panose="020B0604020202020204" charset="0"/>
              </a:rPr>
              <a:t>CONCLUSION</a:t>
            </a:r>
          </a:p>
        </p:txBody>
      </p:sp>
      <p:sp>
        <p:nvSpPr>
          <p:cNvPr id="31" name="Rectangle 30"/>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02</a:t>
            </a:r>
            <a:endParaRPr lang="fr-FR" sz="2000" b="1" dirty="0">
              <a:solidFill>
                <a:srgbClr val="8A817C"/>
              </a:solidFill>
              <a:latin typeface="AvenirNext LT Pro Bold" panose="020B0804020202020204" pitchFamily="34" charset="0"/>
            </a:endParaRPr>
          </a:p>
        </p:txBody>
      </p:sp>
    </p:spTree>
    <p:extLst>
      <p:ext uri="{BB962C8B-B14F-4D97-AF65-F5344CB8AC3E}">
        <p14:creationId xmlns:p14="http://schemas.microsoft.com/office/powerpoint/2010/main" val="3745618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anim calcmode="lin" valueType="num">
                                      <p:cBhvr>
                                        <p:cTn id="13" dur="750" fill="hold"/>
                                        <p:tgtEl>
                                          <p:spTgt spid="24"/>
                                        </p:tgtEl>
                                        <p:attrNameLst>
                                          <p:attrName>ppt_x</p:attrName>
                                        </p:attrNameLst>
                                      </p:cBhvr>
                                      <p:tavLst>
                                        <p:tav tm="0">
                                          <p:val>
                                            <p:strVal val="#ppt_x"/>
                                          </p:val>
                                        </p:tav>
                                        <p:tav tm="100000">
                                          <p:val>
                                            <p:strVal val="#ppt_x"/>
                                          </p:val>
                                        </p:tav>
                                      </p:tavLst>
                                    </p:anim>
                                    <p:anim calcmode="lin" valueType="num">
                                      <p:cBhvr>
                                        <p:cTn id="14" dur="75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anim calcmode="lin" valueType="num">
                                      <p:cBhvr>
                                        <p:cTn id="18" dur="750" fill="hold"/>
                                        <p:tgtEl>
                                          <p:spTgt spid="15"/>
                                        </p:tgtEl>
                                        <p:attrNameLst>
                                          <p:attrName>ppt_x</p:attrName>
                                        </p:attrNameLst>
                                      </p:cBhvr>
                                      <p:tavLst>
                                        <p:tav tm="0">
                                          <p:val>
                                            <p:strVal val="#ppt_x"/>
                                          </p:val>
                                        </p:tav>
                                        <p:tav tm="100000">
                                          <p:val>
                                            <p:strVal val="#ppt_x"/>
                                          </p:val>
                                        </p:tav>
                                      </p:tavLst>
                                    </p:anim>
                                    <p:anim calcmode="lin" valueType="num">
                                      <p:cBhvr>
                                        <p:cTn id="19"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50"/>
                                        <p:tgtEl>
                                          <p:spTgt spid="16"/>
                                        </p:tgtEl>
                                      </p:cBhvr>
                                    </p:animEffect>
                                    <p:anim calcmode="lin" valueType="num">
                                      <p:cBhvr>
                                        <p:cTn id="25" dur="750" fill="hold"/>
                                        <p:tgtEl>
                                          <p:spTgt spid="16"/>
                                        </p:tgtEl>
                                        <p:attrNameLst>
                                          <p:attrName>ppt_x</p:attrName>
                                        </p:attrNameLst>
                                      </p:cBhvr>
                                      <p:tavLst>
                                        <p:tav tm="0">
                                          <p:val>
                                            <p:strVal val="#ppt_x"/>
                                          </p:val>
                                        </p:tav>
                                        <p:tav tm="100000">
                                          <p:val>
                                            <p:strVal val="#ppt_x"/>
                                          </p:val>
                                        </p:tav>
                                      </p:tavLst>
                                    </p:anim>
                                    <p:anim calcmode="lin" valueType="num">
                                      <p:cBhvr>
                                        <p:cTn id="26" dur="750" fill="hold"/>
                                        <p:tgtEl>
                                          <p:spTgt spid="1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anim calcmode="lin" valueType="num">
                                      <p:cBhvr>
                                        <p:cTn id="30" dur="750" fill="hold"/>
                                        <p:tgtEl>
                                          <p:spTgt spid="17"/>
                                        </p:tgtEl>
                                        <p:attrNameLst>
                                          <p:attrName>ppt_x</p:attrName>
                                        </p:attrNameLst>
                                      </p:cBhvr>
                                      <p:tavLst>
                                        <p:tav tm="0">
                                          <p:val>
                                            <p:strVal val="#ppt_x"/>
                                          </p:val>
                                        </p:tav>
                                        <p:tav tm="100000">
                                          <p:val>
                                            <p:strVal val="#ppt_x"/>
                                          </p:val>
                                        </p:tav>
                                      </p:tavLst>
                                    </p:anim>
                                    <p:anim calcmode="lin" valueType="num">
                                      <p:cBhvr>
                                        <p:cTn id="31"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750"/>
                                        <p:tgtEl>
                                          <p:spTgt spid="18"/>
                                        </p:tgtEl>
                                      </p:cBhvr>
                                    </p:animEffect>
                                    <p:anim calcmode="lin" valueType="num">
                                      <p:cBhvr>
                                        <p:cTn id="37" dur="750" fill="hold"/>
                                        <p:tgtEl>
                                          <p:spTgt spid="18"/>
                                        </p:tgtEl>
                                        <p:attrNameLst>
                                          <p:attrName>ppt_x</p:attrName>
                                        </p:attrNameLst>
                                      </p:cBhvr>
                                      <p:tavLst>
                                        <p:tav tm="0">
                                          <p:val>
                                            <p:strVal val="#ppt_x"/>
                                          </p:val>
                                        </p:tav>
                                        <p:tav tm="100000">
                                          <p:val>
                                            <p:strVal val="#ppt_x"/>
                                          </p:val>
                                        </p:tav>
                                      </p:tavLst>
                                    </p:anim>
                                    <p:anim calcmode="lin" valueType="num">
                                      <p:cBhvr>
                                        <p:cTn id="38" dur="75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750"/>
                                        <p:tgtEl>
                                          <p:spTgt spid="19"/>
                                        </p:tgtEl>
                                      </p:cBhvr>
                                    </p:animEffect>
                                    <p:anim calcmode="lin" valueType="num">
                                      <p:cBhvr>
                                        <p:cTn id="42" dur="750" fill="hold"/>
                                        <p:tgtEl>
                                          <p:spTgt spid="19"/>
                                        </p:tgtEl>
                                        <p:attrNameLst>
                                          <p:attrName>ppt_x</p:attrName>
                                        </p:attrNameLst>
                                      </p:cBhvr>
                                      <p:tavLst>
                                        <p:tav tm="0">
                                          <p:val>
                                            <p:strVal val="#ppt_x"/>
                                          </p:val>
                                        </p:tav>
                                        <p:tav tm="100000">
                                          <p:val>
                                            <p:strVal val="#ppt_x"/>
                                          </p:val>
                                        </p:tav>
                                      </p:tavLst>
                                    </p:anim>
                                    <p:anim calcmode="lin" valueType="num">
                                      <p:cBhvr>
                                        <p:cTn id="43"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750"/>
                                        <p:tgtEl>
                                          <p:spTgt spid="22"/>
                                        </p:tgtEl>
                                      </p:cBhvr>
                                    </p:animEffect>
                                    <p:anim calcmode="lin" valueType="num">
                                      <p:cBhvr>
                                        <p:cTn id="49" dur="750" fill="hold"/>
                                        <p:tgtEl>
                                          <p:spTgt spid="22"/>
                                        </p:tgtEl>
                                        <p:attrNameLst>
                                          <p:attrName>ppt_x</p:attrName>
                                        </p:attrNameLst>
                                      </p:cBhvr>
                                      <p:tavLst>
                                        <p:tav tm="0">
                                          <p:val>
                                            <p:strVal val="#ppt_x"/>
                                          </p:val>
                                        </p:tav>
                                        <p:tav tm="100000">
                                          <p:val>
                                            <p:strVal val="#ppt_x"/>
                                          </p:val>
                                        </p:tav>
                                      </p:tavLst>
                                    </p:anim>
                                    <p:anim calcmode="lin" valueType="num">
                                      <p:cBhvr>
                                        <p:cTn id="50" dur="750" fill="hold"/>
                                        <p:tgtEl>
                                          <p:spTgt spid="22"/>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750"/>
                                        <p:tgtEl>
                                          <p:spTgt spid="23"/>
                                        </p:tgtEl>
                                      </p:cBhvr>
                                    </p:animEffect>
                                    <p:anim calcmode="lin" valueType="num">
                                      <p:cBhvr>
                                        <p:cTn id="54" dur="750" fill="hold"/>
                                        <p:tgtEl>
                                          <p:spTgt spid="23"/>
                                        </p:tgtEl>
                                        <p:attrNameLst>
                                          <p:attrName>ppt_x</p:attrName>
                                        </p:attrNameLst>
                                      </p:cBhvr>
                                      <p:tavLst>
                                        <p:tav tm="0">
                                          <p:val>
                                            <p:strVal val="#ppt_x"/>
                                          </p:val>
                                        </p:tav>
                                        <p:tav tm="100000">
                                          <p:val>
                                            <p:strVal val="#ppt_x"/>
                                          </p:val>
                                        </p:tav>
                                      </p:tavLst>
                                    </p:anim>
                                    <p:anim calcmode="lin" valueType="num">
                                      <p:cBhvr>
                                        <p:cTn id="5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750"/>
                                        <p:tgtEl>
                                          <p:spTgt spid="25"/>
                                        </p:tgtEl>
                                      </p:cBhvr>
                                    </p:animEffect>
                                    <p:anim calcmode="lin" valueType="num">
                                      <p:cBhvr>
                                        <p:cTn id="61" dur="750" fill="hold"/>
                                        <p:tgtEl>
                                          <p:spTgt spid="25"/>
                                        </p:tgtEl>
                                        <p:attrNameLst>
                                          <p:attrName>ppt_x</p:attrName>
                                        </p:attrNameLst>
                                      </p:cBhvr>
                                      <p:tavLst>
                                        <p:tav tm="0">
                                          <p:val>
                                            <p:strVal val="#ppt_x"/>
                                          </p:val>
                                        </p:tav>
                                        <p:tav tm="100000">
                                          <p:val>
                                            <p:strVal val="#ppt_x"/>
                                          </p:val>
                                        </p:tav>
                                      </p:tavLst>
                                    </p:anim>
                                    <p:anim calcmode="lin" valueType="num">
                                      <p:cBhvr>
                                        <p:cTn id="62" dur="750" fill="hold"/>
                                        <p:tgtEl>
                                          <p:spTgt spid="2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750"/>
                                        <p:tgtEl>
                                          <p:spTgt spid="28"/>
                                        </p:tgtEl>
                                      </p:cBhvr>
                                    </p:animEffect>
                                    <p:anim calcmode="lin" valueType="num">
                                      <p:cBhvr>
                                        <p:cTn id="66" dur="750" fill="hold"/>
                                        <p:tgtEl>
                                          <p:spTgt spid="28"/>
                                        </p:tgtEl>
                                        <p:attrNameLst>
                                          <p:attrName>ppt_x</p:attrName>
                                        </p:attrNameLst>
                                      </p:cBhvr>
                                      <p:tavLst>
                                        <p:tav tm="0">
                                          <p:val>
                                            <p:strVal val="#ppt_x"/>
                                          </p:val>
                                        </p:tav>
                                        <p:tav tm="100000">
                                          <p:val>
                                            <p:strVal val="#ppt_x"/>
                                          </p:val>
                                        </p:tav>
                                      </p:tavLst>
                                    </p:anim>
                                    <p:anim calcmode="lin" valueType="num">
                                      <p:cBhvr>
                                        <p:cTn id="67"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750"/>
                                        <p:tgtEl>
                                          <p:spTgt spid="27"/>
                                        </p:tgtEl>
                                      </p:cBhvr>
                                    </p:animEffect>
                                    <p:anim calcmode="lin" valueType="num">
                                      <p:cBhvr>
                                        <p:cTn id="73" dur="750" fill="hold"/>
                                        <p:tgtEl>
                                          <p:spTgt spid="27"/>
                                        </p:tgtEl>
                                        <p:attrNameLst>
                                          <p:attrName>ppt_x</p:attrName>
                                        </p:attrNameLst>
                                      </p:cBhvr>
                                      <p:tavLst>
                                        <p:tav tm="0">
                                          <p:val>
                                            <p:strVal val="#ppt_x"/>
                                          </p:val>
                                        </p:tav>
                                        <p:tav tm="100000">
                                          <p:val>
                                            <p:strVal val="#ppt_x"/>
                                          </p:val>
                                        </p:tav>
                                      </p:tavLst>
                                    </p:anim>
                                    <p:anim calcmode="lin" valueType="num">
                                      <p:cBhvr>
                                        <p:cTn id="74" dur="750" fill="hold"/>
                                        <p:tgtEl>
                                          <p:spTgt spid="27"/>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750"/>
                                        <p:tgtEl>
                                          <p:spTgt spid="26"/>
                                        </p:tgtEl>
                                      </p:cBhvr>
                                    </p:animEffect>
                                    <p:anim calcmode="lin" valueType="num">
                                      <p:cBhvr>
                                        <p:cTn id="78" dur="750" fill="hold"/>
                                        <p:tgtEl>
                                          <p:spTgt spid="26"/>
                                        </p:tgtEl>
                                        <p:attrNameLst>
                                          <p:attrName>ppt_x</p:attrName>
                                        </p:attrNameLst>
                                      </p:cBhvr>
                                      <p:tavLst>
                                        <p:tav tm="0">
                                          <p:val>
                                            <p:strVal val="#ppt_x"/>
                                          </p:val>
                                        </p:tav>
                                        <p:tav tm="100000">
                                          <p:val>
                                            <p:strVal val="#ppt_x"/>
                                          </p:val>
                                        </p:tav>
                                      </p:tavLst>
                                    </p:anim>
                                    <p:anim calcmode="lin" valueType="num">
                                      <p:cBhvr>
                                        <p:cTn id="79"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750"/>
                                        <p:tgtEl>
                                          <p:spTgt spid="29"/>
                                        </p:tgtEl>
                                      </p:cBhvr>
                                    </p:animEffect>
                                    <p:anim calcmode="lin" valueType="num">
                                      <p:cBhvr>
                                        <p:cTn id="85" dur="750" fill="hold"/>
                                        <p:tgtEl>
                                          <p:spTgt spid="29"/>
                                        </p:tgtEl>
                                        <p:attrNameLst>
                                          <p:attrName>ppt_x</p:attrName>
                                        </p:attrNameLst>
                                      </p:cBhvr>
                                      <p:tavLst>
                                        <p:tav tm="0">
                                          <p:val>
                                            <p:strVal val="#ppt_x"/>
                                          </p:val>
                                        </p:tav>
                                        <p:tav tm="100000">
                                          <p:val>
                                            <p:strVal val="#ppt_x"/>
                                          </p:val>
                                        </p:tav>
                                      </p:tavLst>
                                    </p:anim>
                                    <p:anim calcmode="lin" valueType="num">
                                      <p:cBhvr>
                                        <p:cTn id="86" dur="750" fill="hold"/>
                                        <p:tgtEl>
                                          <p:spTgt spid="2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750"/>
                                        <p:tgtEl>
                                          <p:spTgt spid="30"/>
                                        </p:tgtEl>
                                      </p:cBhvr>
                                    </p:animEffect>
                                    <p:anim calcmode="lin" valueType="num">
                                      <p:cBhvr>
                                        <p:cTn id="90" dur="750" fill="hold"/>
                                        <p:tgtEl>
                                          <p:spTgt spid="30"/>
                                        </p:tgtEl>
                                        <p:attrNameLst>
                                          <p:attrName>ppt_x</p:attrName>
                                        </p:attrNameLst>
                                      </p:cBhvr>
                                      <p:tavLst>
                                        <p:tav tm="0">
                                          <p:val>
                                            <p:strVal val="#ppt_x"/>
                                          </p:val>
                                        </p:tav>
                                        <p:tav tm="100000">
                                          <p:val>
                                            <p:strVal val="#ppt_x"/>
                                          </p:val>
                                        </p:tav>
                                      </p:tavLst>
                                    </p:anim>
                                    <p:anim calcmode="lin" valueType="num">
                                      <p:cBhvr>
                                        <p:cTn id="91"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P spid="19" grpId="0"/>
      <p:bldP spid="23" grpId="0"/>
      <p:bldP spid="26" grpId="0"/>
      <p:bldP spid="2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6" name="ZoneTexte 5"/>
          <p:cNvSpPr txBox="1"/>
          <p:nvPr/>
        </p:nvSpPr>
        <p:spPr>
          <a:xfrm>
            <a:off x="752748" y="2290169"/>
            <a:ext cx="4805867" cy="2123658"/>
          </a:xfrm>
          <a:prstGeom prst="rect">
            <a:avLst/>
          </a:prstGeom>
          <a:noFill/>
        </p:spPr>
        <p:txBody>
          <a:bodyPr wrap="none" rtlCol="0">
            <a:spAutoFit/>
          </a:bodyPr>
          <a:lstStyle/>
          <a:p>
            <a:pPr algn="ct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Avantages </a:t>
            </a:r>
          </a:p>
          <a:p>
            <a:pPr algn="ct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et limites</a:t>
            </a:r>
          </a:p>
        </p:txBody>
      </p:sp>
    </p:spTree>
    <p:extLst>
      <p:ext uri="{BB962C8B-B14F-4D97-AF65-F5344CB8AC3E}">
        <p14:creationId xmlns:p14="http://schemas.microsoft.com/office/powerpoint/2010/main" val="22589846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21</a:t>
            </a:r>
            <a:endParaRPr lang="fr-FR" sz="2000" b="1" dirty="0">
              <a:solidFill>
                <a:srgbClr val="8A817C"/>
              </a:solidFill>
              <a:latin typeface="AvenirNext LT Pro Bold" panose="020B0804020202020204" pitchFamily="34" charset="0"/>
            </a:endParaRPr>
          </a:p>
        </p:txBody>
      </p:sp>
      <p:sp>
        <p:nvSpPr>
          <p:cNvPr id="8" name="ZoneTexte 7"/>
          <p:cNvSpPr txBox="1"/>
          <p:nvPr/>
        </p:nvSpPr>
        <p:spPr>
          <a:xfrm>
            <a:off x="262116" y="108537"/>
            <a:ext cx="4864281" cy="646331"/>
          </a:xfrm>
          <a:prstGeom prst="rect">
            <a:avLst/>
          </a:prstGeom>
          <a:noFill/>
        </p:spPr>
        <p:txBody>
          <a:bodyPr wrap="none" rtlCol="0">
            <a:spAutoFit/>
          </a:bodyPr>
          <a:lstStyle/>
          <a:p>
            <a:pPr algn="ctr"/>
            <a:r>
              <a:rPr lang="fr-FR" sz="36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Avantages et limites</a:t>
            </a:r>
            <a:endParaRPr lang="fr-FR" sz="36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05" y="870291"/>
            <a:ext cx="11041390" cy="5987709"/>
          </a:xfrm>
          <a:prstGeom prst="rect">
            <a:avLst/>
          </a:prstGeom>
        </p:spPr>
      </p:pic>
      <p:sp>
        <p:nvSpPr>
          <p:cNvPr id="10" name="Rectangle 9"/>
          <p:cNvSpPr/>
          <p:nvPr/>
        </p:nvSpPr>
        <p:spPr>
          <a:xfrm>
            <a:off x="4907598" y="958334"/>
            <a:ext cx="2376805" cy="584775"/>
          </a:xfrm>
          <a:prstGeom prst="rect">
            <a:avLst/>
          </a:prstGeom>
        </p:spPr>
        <p:txBody>
          <a:bodyPr wrap="none">
            <a:spAutoFit/>
          </a:bodyPr>
          <a:lstStyle/>
          <a:p>
            <a:r>
              <a:rPr lang="fr-FR" sz="3200" b="1" dirty="0" smtClean="0">
                <a:solidFill>
                  <a:srgbClr val="8A817C"/>
                </a:solidFill>
                <a:latin typeface="Bebas Neue Bold" panose="020B0604020202020204" charset="0"/>
              </a:rPr>
              <a:t>Avantages:</a:t>
            </a:r>
            <a:endParaRPr lang="fr-FR" sz="3200" dirty="0">
              <a:solidFill>
                <a:srgbClr val="8A817C"/>
              </a:solidFill>
              <a:latin typeface="Bebas Neue Bold" panose="020B0604020202020204" charset="0"/>
            </a:endParaRPr>
          </a:p>
        </p:txBody>
      </p:sp>
      <p:sp>
        <p:nvSpPr>
          <p:cNvPr id="11" name="Rectangle 10"/>
          <p:cNvSpPr/>
          <p:nvPr/>
        </p:nvSpPr>
        <p:spPr>
          <a:xfrm>
            <a:off x="2245112" y="2314759"/>
            <a:ext cx="7646019" cy="3170099"/>
          </a:xfrm>
          <a:prstGeom prst="rect">
            <a:avLst/>
          </a:prstGeom>
        </p:spPr>
        <p:txBody>
          <a:bodyPr wrap="square">
            <a:spAutoFit/>
          </a:bodyPr>
          <a:lstStyle/>
          <a:p>
            <a:pPr algn="ctr" fontAlgn="base"/>
            <a:r>
              <a:rPr lang="fr-FR" sz="2200" b="1" dirty="0">
                <a:solidFill>
                  <a:srgbClr val="463F3A"/>
                </a:solidFill>
                <a:latin typeface="Bebas Neue Bold" panose="020B0604020202020204" charset="0"/>
              </a:rPr>
              <a:t>Le </a:t>
            </a:r>
            <a:r>
              <a:rPr lang="fr-FR" sz="2200" b="1" dirty="0" err="1" smtClean="0">
                <a:solidFill>
                  <a:srgbClr val="463F3A"/>
                </a:solidFill>
                <a:latin typeface="Bebas Neue Bold" panose="020B0604020202020204" charset="0"/>
              </a:rPr>
              <a:t>Classifieur</a:t>
            </a:r>
            <a:r>
              <a:rPr lang="fr-FR" sz="2200" b="1" dirty="0" smtClean="0">
                <a:solidFill>
                  <a:srgbClr val="463F3A"/>
                </a:solidFill>
                <a:latin typeface="Bebas Neue Bold" panose="020B0604020202020204" charset="0"/>
              </a:rPr>
              <a:t> </a:t>
            </a:r>
            <a:r>
              <a:rPr lang="fr-FR" sz="2400" b="1" dirty="0">
                <a:solidFill>
                  <a:srgbClr val="463F3A"/>
                </a:solidFill>
                <a:latin typeface="Bebas Neue Bold" panose="020B0604020202020204" charset="0"/>
              </a:rPr>
              <a:t>bayésien naïf</a:t>
            </a:r>
            <a:r>
              <a:rPr lang="fr-FR" sz="2200" b="1" dirty="0" smtClean="0">
                <a:solidFill>
                  <a:srgbClr val="463F3A"/>
                </a:solidFill>
                <a:latin typeface="Bebas Neue Bold" panose="020B0604020202020204" charset="0"/>
              </a:rPr>
              <a:t> </a:t>
            </a:r>
            <a:r>
              <a:rPr lang="fr-FR" sz="2200" b="1" dirty="0">
                <a:solidFill>
                  <a:srgbClr val="463F3A"/>
                </a:solidFill>
                <a:latin typeface="Bebas Neue Bold" panose="020B0604020202020204" charset="0"/>
              </a:rPr>
              <a:t>est </a:t>
            </a:r>
            <a:r>
              <a:rPr lang="fr-FR" sz="2200" b="1" dirty="0" smtClean="0">
                <a:solidFill>
                  <a:srgbClr val="463F3A"/>
                </a:solidFill>
                <a:latin typeface="Bebas Neue Bold" panose="020B0604020202020204" charset="0"/>
              </a:rPr>
              <a:t>l’algorithme de classification le plus simple et le plus rapide. Les calculs de probabilités ne sont pas couteux d’où sa rapidité.</a:t>
            </a:r>
          </a:p>
          <a:p>
            <a:pPr algn="ctr" fontAlgn="base"/>
            <a:r>
              <a:rPr lang="fr-FR" sz="2200" b="1" dirty="0" smtClean="0">
                <a:solidFill>
                  <a:srgbClr val="463F3A"/>
                </a:solidFill>
                <a:latin typeface="Bebas Neue Bold" panose="020B0604020202020204" charset="0"/>
              </a:rPr>
              <a:t>Ce modèle d’apprentissage ne nécessite qu’un nombre faible d’échantillons d’entraînement par rapport à d’autres modèles, comme la régression logistique et les arbres de décision, pour effectuer une classification efficace. Il convient aussi aux larges ensembles de données. </a:t>
            </a:r>
          </a:p>
          <a:p>
            <a:pPr algn="ctr"/>
            <a:endParaRPr lang="fr-FR" sz="2200" b="1" dirty="0">
              <a:solidFill>
                <a:srgbClr val="463F3A"/>
              </a:solidFill>
              <a:latin typeface="Bebas Neue Bold" panose="020B0604020202020204" charset="0"/>
            </a:endParaRPr>
          </a:p>
        </p:txBody>
      </p:sp>
      <p:sp>
        <p:nvSpPr>
          <p:cNvPr id="12" name="Flèche droite rayée 11"/>
          <p:cNvSpPr/>
          <p:nvPr/>
        </p:nvSpPr>
        <p:spPr>
          <a:xfrm rot="5400000">
            <a:off x="129540" y="6088380"/>
            <a:ext cx="586740" cy="495300"/>
          </a:xfrm>
          <a:prstGeom prst="stripedRightArrow">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2968277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750"/>
                                        <p:tgtEl>
                                          <p:spTgt spid="11">
                                            <p:txEl>
                                              <p:pRg st="0" end="0"/>
                                            </p:txEl>
                                          </p:spTgt>
                                        </p:tgtEl>
                                      </p:cBhvr>
                                    </p:animEffect>
                                    <p:anim calcmode="lin" valueType="num">
                                      <p:cBhvr>
                                        <p:cTn id="14"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750"/>
                                        <p:tgtEl>
                                          <p:spTgt spid="11">
                                            <p:txEl>
                                              <p:pRg st="1" end="1"/>
                                            </p:txEl>
                                          </p:spTgt>
                                        </p:tgtEl>
                                      </p:cBhvr>
                                    </p:animEffect>
                                    <p:anim calcmode="lin" valueType="num">
                                      <p:cBhvr>
                                        <p:cTn id="21" dur="7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2" dur="7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22</a:t>
            </a:r>
            <a:endParaRPr lang="fr-FR" sz="2000" b="1" dirty="0">
              <a:solidFill>
                <a:srgbClr val="8A817C"/>
              </a:solidFill>
              <a:latin typeface="AvenirNext LT Pro Bold" panose="020B0804020202020204" pitchFamily="34" charset="0"/>
            </a:endParaRP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05" y="682522"/>
            <a:ext cx="11039282" cy="5986566"/>
          </a:xfrm>
          <a:prstGeom prst="rect">
            <a:avLst/>
          </a:prstGeom>
        </p:spPr>
      </p:pic>
      <p:sp>
        <p:nvSpPr>
          <p:cNvPr id="9" name="Rectangle 8"/>
          <p:cNvSpPr/>
          <p:nvPr/>
        </p:nvSpPr>
        <p:spPr>
          <a:xfrm>
            <a:off x="5218196" y="713007"/>
            <a:ext cx="1755609" cy="584775"/>
          </a:xfrm>
          <a:prstGeom prst="rect">
            <a:avLst/>
          </a:prstGeom>
        </p:spPr>
        <p:txBody>
          <a:bodyPr wrap="none">
            <a:spAutoFit/>
          </a:bodyPr>
          <a:lstStyle/>
          <a:p>
            <a:r>
              <a:rPr lang="fr-FR" sz="3200" b="1" dirty="0" smtClean="0">
                <a:solidFill>
                  <a:srgbClr val="8A817C"/>
                </a:solidFill>
                <a:latin typeface="Bebas Neue Bold" panose="020B0604020202020204" charset="0"/>
              </a:rPr>
              <a:t>Limites:</a:t>
            </a:r>
            <a:endParaRPr lang="fr-FR" sz="3200" dirty="0">
              <a:solidFill>
                <a:srgbClr val="8A817C"/>
              </a:solidFill>
              <a:latin typeface="Bebas Neue Bold" panose="020B0604020202020204" charset="0"/>
            </a:endParaRPr>
          </a:p>
        </p:txBody>
      </p:sp>
      <p:sp>
        <p:nvSpPr>
          <p:cNvPr id="10" name="Rectangle 9"/>
          <p:cNvSpPr/>
          <p:nvPr/>
        </p:nvSpPr>
        <p:spPr>
          <a:xfrm>
            <a:off x="3048000" y="2574140"/>
            <a:ext cx="6096000" cy="2831544"/>
          </a:xfrm>
          <a:prstGeom prst="rect">
            <a:avLst/>
          </a:prstGeom>
        </p:spPr>
        <p:txBody>
          <a:bodyPr>
            <a:spAutoFit/>
          </a:bodyPr>
          <a:lstStyle/>
          <a:p>
            <a:pPr algn="ctr" fontAlgn="base"/>
            <a:r>
              <a:rPr lang="fr-FR" sz="2200" b="1" dirty="0">
                <a:solidFill>
                  <a:srgbClr val="463F3A"/>
                </a:solidFill>
                <a:latin typeface="Bebas Neue Bold" panose="020B0604020202020204" charset="0"/>
              </a:rPr>
              <a:t>Le </a:t>
            </a:r>
            <a:r>
              <a:rPr lang="fr-FR" sz="2200" b="1" dirty="0" err="1">
                <a:solidFill>
                  <a:srgbClr val="463F3A"/>
                </a:solidFill>
                <a:latin typeface="Bebas Neue Bold" panose="020B0604020202020204" charset="0"/>
              </a:rPr>
              <a:t>Classifieur</a:t>
            </a:r>
            <a:r>
              <a:rPr lang="fr-FR" sz="2200" b="1" dirty="0">
                <a:solidFill>
                  <a:srgbClr val="463F3A"/>
                </a:solidFill>
                <a:latin typeface="Bebas Neue Bold" panose="020B0604020202020204" charset="0"/>
              </a:rPr>
              <a:t> </a:t>
            </a:r>
            <a:r>
              <a:rPr lang="fr-FR" sz="2400" b="1" dirty="0">
                <a:solidFill>
                  <a:srgbClr val="463F3A"/>
                </a:solidFill>
                <a:latin typeface="Bebas Neue Bold" panose="020B0604020202020204" charset="0"/>
              </a:rPr>
              <a:t>bayésien naïf</a:t>
            </a:r>
            <a:r>
              <a:rPr lang="fr-FR" sz="2200" b="1" dirty="0">
                <a:solidFill>
                  <a:srgbClr val="463F3A"/>
                </a:solidFill>
                <a:latin typeface="Bebas Neue Bold" panose="020B0604020202020204" charset="0"/>
              </a:rPr>
              <a:t> suppose </a:t>
            </a:r>
            <a:r>
              <a:rPr lang="fr-FR" sz="2200" b="1" dirty="0" smtClean="0">
                <a:solidFill>
                  <a:srgbClr val="463F3A"/>
                </a:solidFill>
                <a:latin typeface="Bebas Neue Bold" panose="020B0604020202020204" charset="0"/>
              </a:rPr>
              <a:t>que les variables sont indépendantes, ce qui n’est toujours pas vrai dans les cas réels.</a:t>
            </a:r>
          </a:p>
          <a:p>
            <a:pPr algn="ctr" fontAlgn="base"/>
            <a:r>
              <a:rPr lang="fr-FR" sz="2200" b="1" dirty="0" smtClean="0">
                <a:solidFill>
                  <a:srgbClr val="463F3A"/>
                </a:solidFill>
                <a:latin typeface="Bebas Neue Bold" panose="020B0604020202020204" charset="0"/>
              </a:rPr>
              <a:t>En effet, si la corrélation entre les caractéristiques est grande, ce modèle d’apprentissage va donner une mauvaise performance.</a:t>
            </a:r>
          </a:p>
          <a:p>
            <a:pPr algn="ctr"/>
            <a:endParaRPr lang="fr-FR" sz="2200" b="1" dirty="0">
              <a:solidFill>
                <a:srgbClr val="463F3A"/>
              </a:solidFill>
              <a:latin typeface="Bebas Neue Bold" panose="020B0604020202020204" charset="0"/>
            </a:endParaRPr>
          </a:p>
        </p:txBody>
      </p:sp>
    </p:spTree>
    <p:extLst>
      <p:ext uri="{BB962C8B-B14F-4D97-AF65-F5344CB8AC3E}">
        <p14:creationId xmlns:p14="http://schemas.microsoft.com/office/powerpoint/2010/main" val="35520722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ZoneTexte 4"/>
          <p:cNvSpPr txBox="1"/>
          <p:nvPr/>
        </p:nvSpPr>
        <p:spPr>
          <a:xfrm>
            <a:off x="0" y="2844167"/>
            <a:ext cx="5486951" cy="1015663"/>
          </a:xfrm>
          <a:prstGeom prst="rect">
            <a:avLst/>
          </a:prstGeom>
          <a:noFill/>
        </p:spPr>
        <p:txBody>
          <a:bodyPr wrap="none" rtlCol="0">
            <a:spAutoFit/>
          </a:bodyPr>
          <a:lstStyle/>
          <a:p>
            <a:pPr algn="ctr"/>
            <a:r>
              <a:rPr lang="fr-FR" sz="60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CONCLUSION</a:t>
            </a:r>
          </a:p>
        </p:txBody>
      </p:sp>
    </p:spTree>
    <p:extLst>
      <p:ext uri="{BB962C8B-B14F-4D97-AF65-F5344CB8AC3E}">
        <p14:creationId xmlns:p14="http://schemas.microsoft.com/office/powerpoint/2010/main" val="7838068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4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rgbClr val="F4F3EE"/>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23</a:t>
            </a:r>
            <a:endParaRPr lang="fr-FR" sz="2000" b="1" dirty="0">
              <a:solidFill>
                <a:srgbClr val="8A817C"/>
              </a:solidFill>
              <a:latin typeface="AvenirNext LT Pro Bold" panose="020B0804020202020204" pitchFamily="34" charset="0"/>
            </a:endParaRP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0135" y="-1199255"/>
            <a:ext cx="15331391" cy="9256511"/>
          </a:xfrm>
          <a:prstGeom prst="rect">
            <a:avLst/>
          </a:prstGeom>
        </p:spPr>
      </p:pic>
      <p:sp>
        <p:nvSpPr>
          <p:cNvPr id="10" name="Rectangle 9"/>
          <p:cNvSpPr/>
          <p:nvPr/>
        </p:nvSpPr>
        <p:spPr>
          <a:xfrm>
            <a:off x="2118360" y="2090172"/>
            <a:ext cx="7406640" cy="2677656"/>
          </a:xfrm>
          <a:prstGeom prst="rect">
            <a:avLst/>
          </a:prstGeom>
        </p:spPr>
        <p:txBody>
          <a:bodyPr wrap="square">
            <a:spAutoFit/>
          </a:bodyPr>
          <a:lstStyle/>
          <a:p>
            <a:pPr algn="ctr">
              <a:spcAft>
                <a:spcPts val="0"/>
              </a:spcAft>
            </a:pPr>
            <a:r>
              <a:rPr lang="fr-FR" sz="2800" b="1" dirty="0" smtClean="0">
                <a:solidFill>
                  <a:srgbClr val="BCB8B1"/>
                </a:solidFill>
                <a:latin typeface="Bebas Neue Bold" panose="020B0604020202020204" charset="0"/>
                <a:ea typeface="Calibri" panose="020F0502020204030204" pitchFamily="34" charset="0"/>
                <a:cs typeface="Arial" panose="020B0604020202020204" pitchFamily="34" charset="0"/>
              </a:rPr>
              <a:t>La classification naïve bayésienne est une technique utile dans des nombreuses applications, mais il est important de l’utiliser avec prudence et de prendre en compte les limitations potentielles de cette approche</a:t>
            </a:r>
            <a:endParaRPr lang="fr-FR" sz="2800" b="1" dirty="0">
              <a:solidFill>
                <a:srgbClr val="BCB8B1"/>
              </a:solidFill>
              <a:effectLst/>
              <a:latin typeface="Bebas Neue Bold"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74589525"/>
      </p:ext>
    </p:extLst>
  </p:cSld>
  <p:clrMapOvr>
    <a:masterClrMapping/>
  </p:clrMapOvr>
  <p:transition spd="slow">
    <p:wheel spokes="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05" y="682521"/>
            <a:ext cx="11041390" cy="5987709"/>
          </a:xfrm>
          <a:prstGeom prst="rect">
            <a:avLst/>
          </a:prstGeom>
        </p:spPr>
      </p:pic>
      <p:sp>
        <p:nvSpPr>
          <p:cNvPr id="4" name="ZoneTexte 3"/>
          <p:cNvSpPr txBox="1"/>
          <p:nvPr/>
        </p:nvSpPr>
        <p:spPr>
          <a:xfrm>
            <a:off x="1820450" y="2670912"/>
            <a:ext cx="8140690" cy="1938992"/>
          </a:xfrm>
          <a:prstGeom prst="rect">
            <a:avLst/>
          </a:prstGeom>
          <a:noFill/>
        </p:spPr>
        <p:txBody>
          <a:bodyPr wrap="none" rtlCol="0">
            <a:spAutoFit/>
          </a:bodyPr>
          <a:lstStyle/>
          <a:p>
            <a:pPr algn="ctr"/>
            <a:r>
              <a:rPr lang="fr-FR" sz="60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MERCI POUR VOTRE </a:t>
            </a:r>
          </a:p>
          <a:p>
            <a:pPr algn="ctr"/>
            <a:r>
              <a:rPr lang="fr-FR" sz="60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ATTENTION</a:t>
            </a:r>
          </a:p>
        </p:txBody>
      </p:sp>
    </p:spTree>
    <p:extLst>
      <p:ext uri="{BB962C8B-B14F-4D97-AF65-F5344CB8AC3E}">
        <p14:creationId xmlns:p14="http://schemas.microsoft.com/office/powerpoint/2010/main" val="5097994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ZoneTexte 4"/>
          <p:cNvSpPr txBox="1"/>
          <p:nvPr/>
        </p:nvSpPr>
        <p:spPr>
          <a:xfrm>
            <a:off x="166694" y="2788376"/>
            <a:ext cx="5343899" cy="1107996"/>
          </a:xfrm>
          <a:prstGeom prst="rect">
            <a:avLst/>
          </a:prstGeom>
          <a:noFill/>
        </p:spPr>
        <p:txBody>
          <a:bodyPr wrap="none" rtlCol="0">
            <a:spAutoFit/>
          </a:bodyPr>
          <a:lstStyle/>
          <a:p>
            <a:pPr algn="ct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Introduction</a:t>
            </a:r>
            <a:endParaRPr lang="fr-FR" sz="6600"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endParaRPr>
          </a:p>
        </p:txBody>
      </p:sp>
    </p:spTree>
    <p:extLst>
      <p:ext uri="{BB962C8B-B14F-4D97-AF65-F5344CB8AC3E}">
        <p14:creationId xmlns:p14="http://schemas.microsoft.com/office/powerpoint/2010/main" val="1615472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4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04</a:t>
            </a:r>
            <a:endParaRPr lang="fr-FR" sz="2000" b="1" dirty="0">
              <a:solidFill>
                <a:srgbClr val="8A817C"/>
              </a:solidFill>
              <a:latin typeface="AvenirNext LT Pro Bold" panose="020B0804020202020204" pitchFamily="34" charset="0"/>
            </a:endParaRP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547" y="-1209195"/>
            <a:ext cx="15331391" cy="9256511"/>
          </a:xfrm>
          <a:prstGeom prst="rect">
            <a:avLst/>
          </a:prstGeom>
        </p:spPr>
      </p:pic>
      <p:sp>
        <p:nvSpPr>
          <p:cNvPr id="13" name="Rectangle 12"/>
          <p:cNvSpPr/>
          <p:nvPr/>
        </p:nvSpPr>
        <p:spPr>
          <a:xfrm>
            <a:off x="1698170" y="959455"/>
            <a:ext cx="7982857" cy="5262979"/>
          </a:xfrm>
          <a:prstGeom prst="rect">
            <a:avLst/>
          </a:prstGeom>
        </p:spPr>
        <p:txBody>
          <a:bodyPr wrap="square">
            <a:spAutoFit/>
          </a:bodyPr>
          <a:lstStyle/>
          <a:p>
            <a:pPr algn="ctr"/>
            <a:r>
              <a:rPr lang="fr-FR" sz="2800" b="1" i="1" dirty="0" smtClean="0">
                <a:solidFill>
                  <a:srgbClr val="8A817C"/>
                </a:solidFill>
                <a:latin typeface="Bebas Neue Bold" panose="020B0604020202020204" charset="0"/>
              </a:rPr>
              <a:t>« Il ne s'agit pas d'atteindre un résultat vrai ou faux, probable ou improbable, mais seulement profitable ou non profitable .  » </a:t>
            </a:r>
          </a:p>
          <a:p>
            <a:pPr algn="ctr"/>
            <a:r>
              <a:rPr lang="fr-FR" sz="2800" b="1" i="1" dirty="0" smtClean="0">
                <a:solidFill>
                  <a:srgbClr val="8A817C"/>
                </a:solidFill>
                <a:latin typeface="Bebas Neue Bold" panose="020B0604020202020204" charset="0"/>
              </a:rPr>
              <a:t>Lance et Williams (1967).</a:t>
            </a:r>
          </a:p>
          <a:p>
            <a:pPr algn="ctr"/>
            <a:endParaRPr lang="fr-FR" sz="2800" b="1" dirty="0" smtClean="0">
              <a:solidFill>
                <a:srgbClr val="BCB8B1"/>
              </a:solidFill>
              <a:latin typeface="Bebas Neue Bold" panose="020B0604020202020204" charset="0"/>
            </a:endParaRPr>
          </a:p>
          <a:p>
            <a:pPr algn="ctr"/>
            <a:r>
              <a:rPr lang="fr-FR" sz="2800" b="1" dirty="0" smtClean="0">
                <a:solidFill>
                  <a:srgbClr val="BCB8B1"/>
                </a:solidFill>
                <a:latin typeface="Bebas Neue Bold" panose="020B0604020202020204" charset="0"/>
              </a:rPr>
              <a:t>Cette phrase résume en termes simples le sujet dont il est question dans cet exposé. La classification bayésienne naïve qui est une approche probabiliste de classification simple . Cette approche est basée sur un modèle probabiliste dérivant du théorème de Bayes </a:t>
            </a:r>
            <a:endParaRPr lang="fr-FR" sz="2800" b="1" dirty="0">
              <a:solidFill>
                <a:srgbClr val="BCB8B1"/>
              </a:solidFill>
              <a:latin typeface="Bebas Neue Bold" panose="020B0604020202020204" charset="0"/>
            </a:endParaRPr>
          </a:p>
        </p:txBody>
      </p:sp>
    </p:spTree>
    <p:extLst>
      <p:ext uri="{BB962C8B-B14F-4D97-AF65-F5344CB8AC3E}">
        <p14:creationId xmlns:p14="http://schemas.microsoft.com/office/powerpoint/2010/main" val="2269558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p:cTn id="11"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750"/>
                                        <p:tgtEl>
                                          <p:spTgt spid="13">
                                            <p:txEl>
                                              <p:pRg st="3" end="3"/>
                                            </p:txEl>
                                          </p:spTgt>
                                        </p:tgtEl>
                                      </p:cBhvr>
                                    </p:animEffect>
                                    <p:anim calcmode="lin" valueType="num">
                                      <p:cBhvr>
                                        <p:cTn id="18" dur="75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19" dur="75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Rectangle 1"/>
          <p:cNvSpPr/>
          <p:nvPr/>
        </p:nvSpPr>
        <p:spPr>
          <a:xfrm>
            <a:off x="-70585" y="2432066"/>
            <a:ext cx="6096000" cy="2123658"/>
          </a:xfrm>
          <a:prstGeom prst="rect">
            <a:avLst/>
          </a:prstGeom>
        </p:spPr>
        <p:txBody>
          <a:bodyPr>
            <a:spAutoFit/>
          </a:bodyPr>
          <a:lstStyle/>
          <a:p>
            <a:pPr lvl="0" algn="ctr"/>
            <a:r>
              <a:rPr lang="fr-FR" sz="6600" b="1" dirty="0" smtClean="0">
                <a:solidFill>
                  <a:srgbClr val="E7E6E6"/>
                </a:solidFill>
                <a:effectLst>
                  <a:outerShdw blurRad="38100" dist="38100" dir="2700000" algn="tl">
                    <a:srgbClr val="000000">
                      <a:alpha val="43137"/>
                    </a:srgbClr>
                  </a:outerShdw>
                </a:effectLst>
                <a:latin typeface="AvenirNext LT Pro Bold" panose="020B0804020202020204" pitchFamily="34" charset="0"/>
              </a:rPr>
              <a:t>Théorème</a:t>
            </a:r>
            <a:r>
              <a:rPr lang="en-CA" sz="6600" b="1" dirty="0" smtClean="0">
                <a:solidFill>
                  <a:srgbClr val="E7E6E6"/>
                </a:solidFill>
                <a:effectLst>
                  <a:outerShdw blurRad="38100" dist="38100" dir="2700000" algn="tl">
                    <a:srgbClr val="000000">
                      <a:alpha val="43137"/>
                    </a:srgbClr>
                  </a:outerShdw>
                </a:effectLst>
                <a:latin typeface="AvenirNext LT Pro Bold" panose="020B0804020202020204" pitchFamily="34" charset="0"/>
              </a:rPr>
              <a:t> de Bayes</a:t>
            </a:r>
            <a:endParaRPr lang="fr-FR" sz="6600" b="1" dirty="0">
              <a:solidFill>
                <a:srgbClr val="E7E6E6"/>
              </a:solidFill>
              <a:effectLst>
                <a:outerShdw blurRad="38100" dist="38100" dir="2700000" algn="tl">
                  <a:srgbClr val="000000">
                    <a:alpha val="43137"/>
                  </a:srgbClr>
                </a:outerShdw>
              </a:effectLst>
              <a:latin typeface="AvenirNext LT Pro Bold" panose="020B0804020202020204" pitchFamily="34" charset="0"/>
            </a:endParaRPr>
          </a:p>
        </p:txBody>
      </p:sp>
    </p:spTree>
    <p:extLst>
      <p:ext uri="{BB962C8B-B14F-4D97-AF65-F5344CB8AC3E}">
        <p14:creationId xmlns:p14="http://schemas.microsoft.com/office/powerpoint/2010/main" val="3280999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06</a:t>
            </a:r>
            <a:endParaRPr lang="fr-FR" sz="2000" b="1" dirty="0">
              <a:solidFill>
                <a:srgbClr val="8A817C"/>
              </a:solidFill>
              <a:latin typeface="AvenirNext LT Pro Bold" panose="020B0804020202020204" pitchFamily="34" charset="0"/>
            </a:endParaRP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34" y="-233791"/>
            <a:ext cx="10614933" cy="7325583"/>
          </a:xfrm>
          <a:prstGeom prst="rect">
            <a:avLst/>
          </a:prstGeom>
        </p:spPr>
      </p:pic>
      <p:sp>
        <p:nvSpPr>
          <p:cNvPr id="10" name="Rectangle 9"/>
          <p:cNvSpPr/>
          <p:nvPr/>
        </p:nvSpPr>
        <p:spPr>
          <a:xfrm>
            <a:off x="5218771" y="1209006"/>
            <a:ext cx="5274526" cy="4832092"/>
          </a:xfrm>
          <a:prstGeom prst="rect">
            <a:avLst/>
          </a:prstGeom>
        </p:spPr>
        <p:txBody>
          <a:bodyPr wrap="square">
            <a:spAutoFit/>
          </a:bodyPr>
          <a:lstStyle/>
          <a:p>
            <a:pPr algn="ctr"/>
            <a:r>
              <a:rPr lang="fr-FR" sz="2800" dirty="0" smtClean="0">
                <a:solidFill>
                  <a:srgbClr val="463F3A"/>
                </a:solidFill>
                <a:latin typeface="Bebas Neue Bold" panose="020B0604020202020204" charset="0"/>
              </a:rPr>
              <a:t>Le théorème de Bayes est un théorème mathématique fondamental en probabilité qui permet de calculer la probabilité d'un événement conditionnel en fonction de l'occurrence d'un autre événement connexe. Formellement, le théorème de Bayes s'exprime comme suit :</a:t>
            </a:r>
          </a:p>
          <a:p>
            <a:pPr algn="ctr"/>
            <a:r>
              <a:rPr lang="fr-FR" sz="2800" dirty="0" smtClean="0">
                <a:solidFill>
                  <a:srgbClr val="463F3A"/>
                </a:solidFill>
                <a:latin typeface="Bebas Neue Bold" panose="020B0604020202020204" charset="0"/>
              </a:rPr>
              <a:t> </a:t>
            </a:r>
          </a:p>
          <a:p>
            <a:pPr algn="ctr"/>
            <a:endParaRPr lang="fr-FR" sz="2800" dirty="0">
              <a:solidFill>
                <a:srgbClr val="463F3A"/>
              </a:solidFill>
              <a:latin typeface="Bebas Neue Bold" panose="020B0604020202020204" charset="0"/>
            </a:endParaRPr>
          </a:p>
        </p:txBody>
      </p:sp>
      <p:sp>
        <p:nvSpPr>
          <p:cNvPr id="11" name="Flèche courbée vers la gauche 10"/>
          <p:cNvSpPr/>
          <p:nvPr/>
        </p:nvSpPr>
        <p:spPr>
          <a:xfrm rot="7500566">
            <a:off x="4493843" y="4642252"/>
            <a:ext cx="547043" cy="841431"/>
          </a:xfrm>
          <a:prstGeom prst="curvedLeftArrow">
            <a:avLst/>
          </a:prstGeom>
          <a:solidFill>
            <a:srgbClr val="463F3A"/>
          </a:solidFill>
          <a:ln>
            <a:solidFill>
              <a:srgbClr val="463F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463F3A"/>
              </a:solidFill>
            </a:endParaRPr>
          </a:p>
        </p:txBody>
      </p:sp>
      <mc:AlternateContent xmlns:mc="http://schemas.openxmlformats.org/markup-compatibility/2006" xmlns:a14="http://schemas.microsoft.com/office/drawing/2010/main">
        <mc:Choice Requires="a14">
          <p:sp>
            <p:nvSpPr>
              <p:cNvPr id="12" name="Rectangle 11"/>
              <p:cNvSpPr/>
              <p:nvPr/>
            </p:nvSpPr>
            <p:spPr>
              <a:xfrm>
                <a:off x="1954249" y="2381641"/>
                <a:ext cx="3192284" cy="778675"/>
              </a:xfrm>
              <a:prstGeom prst="rect">
                <a:avLst/>
              </a:prstGeom>
            </p:spPr>
            <p:txBody>
              <a:bodyPr wrap="none">
                <a:spAutoFit/>
              </a:bodyPr>
              <a:lstStyle/>
              <a:p>
                <a:r>
                  <a:rPr lang="fr-FR" sz="2800" b="1" i="1" dirty="0" smtClean="0">
                    <a:solidFill>
                      <a:srgbClr val="8A817C"/>
                    </a:solidFill>
                    <a:latin typeface="Bebas Neue Bold" panose="020B0604020202020204" charset="0"/>
                    <a:ea typeface="Cambria Math" panose="02040503050406030204" pitchFamily="18" charset="0"/>
                  </a:rPr>
                  <a:t>P(A|B)</a:t>
                </a:r>
                <a14:m>
                  <m:oMath xmlns:m="http://schemas.openxmlformats.org/officeDocument/2006/math">
                    <m:r>
                      <a:rPr lang="fr-FR" sz="2800" b="1" i="1" smtClean="0">
                        <a:solidFill>
                          <a:srgbClr val="8A817C"/>
                        </a:solidFill>
                        <a:latin typeface="Cambria Math" panose="02040503050406030204" pitchFamily="18" charset="0"/>
                        <a:ea typeface="Cambria Math" panose="02040503050406030204" pitchFamily="18" charset="0"/>
                      </a:rPr>
                      <m:t>=</m:t>
                    </m:r>
                    <m:f>
                      <m:fPr>
                        <m:ctrlPr>
                          <a:rPr lang="fr-FR" sz="2800" b="1" i="1" smtClean="0">
                            <a:solidFill>
                              <a:srgbClr val="8A817C"/>
                            </a:solidFill>
                            <a:latin typeface="Cambria Math" panose="02040503050406030204" pitchFamily="18" charset="0"/>
                            <a:ea typeface="Cambria Math" panose="02040503050406030204" pitchFamily="18" charset="0"/>
                          </a:rPr>
                        </m:ctrlPr>
                      </m:fPr>
                      <m:num>
                        <m:r>
                          <a:rPr lang="en-ZA" sz="2800" b="1" i="1" smtClean="0">
                            <a:solidFill>
                              <a:srgbClr val="8A817C"/>
                            </a:solidFill>
                            <a:latin typeface="Cambria Math" panose="02040503050406030204" pitchFamily="18" charset="0"/>
                            <a:ea typeface="Cambria Math" panose="02040503050406030204" pitchFamily="18" charset="0"/>
                          </a:rPr>
                          <m:t>𝑷</m:t>
                        </m:r>
                        <m:r>
                          <a:rPr lang="en-ZA" sz="2800" b="1" i="1" smtClean="0">
                            <a:solidFill>
                              <a:srgbClr val="8A817C"/>
                            </a:solidFill>
                            <a:latin typeface="Cambria Math" panose="02040503050406030204" pitchFamily="18" charset="0"/>
                            <a:ea typeface="Cambria Math" panose="02040503050406030204" pitchFamily="18" charset="0"/>
                          </a:rPr>
                          <m:t>(</m:t>
                        </m:r>
                        <m:r>
                          <a:rPr lang="en-ZA" sz="2800" b="1" i="1" smtClean="0">
                            <a:solidFill>
                              <a:srgbClr val="8A817C"/>
                            </a:solidFill>
                            <a:latin typeface="Cambria Math" panose="02040503050406030204" pitchFamily="18" charset="0"/>
                            <a:ea typeface="Cambria Math" panose="02040503050406030204" pitchFamily="18" charset="0"/>
                          </a:rPr>
                          <m:t>𝑩</m:t>
                        </m:r>
                        <m:r>
                          <a:rPr lang="en-ZA" sz="2800" b="1" i="1" smtClean="0">
                            <a:solidFill>
                              <a:srgbClr val="8A817C"/>
                            </a:solidFill>
                            <a:latin typeface="Cambria Math" panose="02040503050406030204" pitchFamily="18" charset="0"/>
                            <a:ea typeface="Cambria Math" panose="02040503050406030204" pitchFamily="18" charset="0"/>
                          </a:rPr>
                          <m:t>|</m:t>
                        </m:r>
                        <m:r>
                          <a:rPr lang="en-ZA" sz="2800" b="1" i="1" smtClean="0">
                            <a:solidFill>
                              <a:srgbClr val="8A817C"/>
                            </a:solidFill>
                            <a:latin typeface="Cambria Math" panose="02040503050406030204" pitchFamily="18" charset="0"/>
                            <a:ea typeface="Cambria Math" panose="02040503050406030204" pitchFamily="18" charset="0"/>
                          </a:rPr>
                          <m:t>𝑨</m:t>
                        </m:r>
                        <m:r>
                          <a:rPr lang="en-ZA" sz="2800" b="1" i="1" smtClean="0">
                            <a:solidFill>
                              <a:srgbClr val="8A817C"/>
                            </a:solidFill>
                            <a:latin typeface="Cambria Math" panose="02040503050406030204" pitchFamily="18" charset="0"/>
                            <a:ea typeface="Cambria Math" panose="02040503050406030204" pitchFamily="18" charset="0"/>
                          </a:rPr>
                          <m:t>)∗</m:t>
                        </m:r>
                        <m:r>
                          <a:rPr lang="en-ZA" sz="2800" b="1" i="1" smtClean="0">
                            <a:solidFill>
                              <a:srgbClr val="8A817C"/>
                            </a:solidFill>
                            <a:latin typeface="Cambria Math" panose="02040503050406030204" pitchFamily="18" charset="0"/>
                            <a:ea typeface="Cambria Math" panose="02040503050406030204" pitchFamily="18" charset="0"/>
                          </a:rPr>
                          <m:t>𝑷</m:t>
                        </m:r>
                        <m:r>
                          <a:rPr lang="en-ZA" sz="2800" b="1" i="1" smtClean="0">
                            <a:solidFill>
                              <a:srgbClr val="8A817C"/>
                            </a:solidFill>
                            <a:latin typeface="Cambria Math" panose="02040503050406030204" pitchFamily="18" charset="0"/>
                            <a:ea typeface="Cambria Math" panose="02040503050406030204" pitchFamily="18" charset="0"/>
                          </a:rPr>
                          <m:t>(</m:t>
                        </m:r>
                        <m:r>
                          <a:rPr lang="en-ZA" sz="2800" b="1" i="1" smtClean="0">
                            <a:solidFill>
                              <a:srgbClr val="8A817C"/>
                            </a:solidFill>
                            <a:latin typeface="Cambria Math" panose="02040503050406030204" pitchFamily="18" charset="0"/>
                            <a:ea typeface="Cambria Math" panose="02040503050406030204" pitchFamily="18" charset="0"/>
                          </a:rPr>
                          <m:t>𝑨</m:t>
                        </m:r>
                        <m:r>
                          <a:rPr lang="en-ZA" sz="2800" b="1" i="1" smtClean="0">
                            <a:solidFill>
                              <a:srgbClr val="8A817C"/>
                            </a:solidFill>
                            <a:latin typeface="Cambria Math" panose="02040503050406030204" pitchFamily="18" charset="0"/>
                            <a:ea typeface="Cambria Math" panose="02040503050406030204" pitchFamily="18" charset="0"/>
                          </a:rPr>
                          <m:t>)</m:t>
                        </m:r>
                      </m:num>
                      <m:den>
                        <m:r>
                          <a:rPr lang="en-ZA" sz="2800" b="1" i="1" smtClean="0">
                            <a:solidFill>
                              <a:srgbClr val="8A817C"/>
                            </a:solidFill>
                            <a:latin typeface="Cambria Math" panose="02040503050406030204" pitchFamily="18" charset="0"/>
                            <a:ea typeface="Cambria Math" panose="02040503050406030204" pitchFamily="18" charset="0"/>
                          </a:rPr>
                          <m:t>𝑷</m:t>
                        </m:r>
                        <m:r>
                          <a:rPr lang="en-ZA" sz="2800" b="1" i="1" smtClean="0">
                            <a:solidFill>
                              <a:srgbClr val="8A817C"/>
                            </a:solidFill>
                            <a:latin typeface="Cambria Math" panose="02040503050406030204" pitchFamily="18" charset="0"/>
                            <a:ea typeface="Cambria Math" panose="02040503050406030204" pitchFamily="18" charset="0"/>
                          </a:rPr>
                          <m:t>(</m:t>
                        </m:r>
                        <m:r>
                          <a:rPr lang="en-ZA" sz="2800" b="1" i="1" smtClean="0">
                            <a:solidFill>
                              <a:srgbClr val="8A817C"/>
                            </a:solidFill>
                            <a:latin typeface="Cambria Math" panose="02040503050406030204" pitchFamily="18" charset="0"/>
                            <a:ea typeface="Cambria Math" panose="02040503050406030204" pitchFamily="18" charset="0"/>
                          </a:rPr>
                          <m:t>𝑩</m:t>
                        </m:r>
                        <m:r>
                          <a:rPr lang="en-ZA" sz="2800" b="1" i="1" smtClean="0">
                            <a:solidFill>
                              <a:srgbClr val="8A817C"/>
                            </a:solidFill>
                            <a:latin typeface="Cambria Math" panose="02040503050406030204" pitchFamily="18" charset="0"/>
                            <a:ea typeface="Cambria Math" panose="02040503050406030204" pitchFamily="18" charset="0"/>
                          </a:rPr>
                          <m:t>)</m:t>
                        </m:r>
                      </m:den>
                    </m:f>
                  </m:oMath>
                </a14:m>
                <a:endParaRPr lang="fr-FR" sz="2800" b="1" i="1" dirty="0">
                  <a:solidFill>
                    <a:srgbClr val="8A817C"/>
                  </a:solidFill>
                  <a:latin typeface="Bebas Neue Bold" panose="020B0604020202020204"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954249" y="2381641"/>
                <a:ext cx="3192284" cy="778675"/>
              </a:xfrm>
              <a:prstGeom prst="rect">
                <a:avLst/>
              </a:prstGeom>
              <a:blipFill rotWithShape="0">
                <a:blip r:embed="rId4"/>
                <a:stretch>
                  <a:fillRect l="-4015" b="-2362"/>
                </a:stretch>
              </a:blipFill>
            </p:spPr>
            <p:txBody>
              <a:bodyPr/>
              <a:lstStyle/>
              <a:p>
                <a:r>
                  <a:rPr lang="fr-FR">
                    <a:noFill/>
                  </a:rPr>
                  <a:t> </a:t>
                </a:r>
              </a:p>
            </p:txBody>
          </p:sp>
        </mc:Fallback>
      </mc:AlternateContent>
    </p:spTree>
    <p:extLst>
      <p:ext uri="{BB962C8B-B14F-4D97-AF65-F5344CB8AC3E}">
        <p14:creationId xmlns:p14="http://schemas.microsoft.com/office/powerpoint/2010/main" val="2819535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ZoneTexte 4"/>
          <p:cNvSpPr txBox="1"/>
          <p:nvPr/>
        </p:nvSpPr>
        <p:spPr>
          <a:xfrm>
            <a:off x="162917" y="2396046"/>
            <a:ext cx="6543779" cy="2123658"/>
          </a:xfrm>
          <a:prstGeom prst="rect">
            <a:avLst/>
          </a:prstGeom>
          <a:noFill/>
        </p:spPr>
        <p:txBody>
          <a:bodyPr wrap="none" rtlCol="0">
            <a:spAutoFit/>
          </a:bodyPr>
          <a:lstStyle/>
          <a:p>
            <a:pPr algn="ct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Classification </a:t>
            </a:r>
          </a:p>
          <a:p>
            <a:pPr algn="ctr"/>
            <a:r>
              <a:rPr lang="fr-FR" sz="6600"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N</a:t>
            </a:r>
            <a:r>
              <a:rPr lang="fr-FR" sz="6600" b="1" spc="50" dirty="0"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aïve </a:t>
            </a:r>
            <a:r>
              <a:rPr lang="fr-FR" sz="6600" b="1" spc="50" dirty="0" err="1" smtClean="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rPr>
              <a:t>Bayesian</a:t>
            </a:r>
            <a:endParaRPr lang="fr-FR" sz="6600" b="1" spc="50" dirty="0">
              <a:ln w="0"/>
              <a:solidFill>
                <a:schemeClr val="bg2"/>
              </a:solidFill>
              <a:effectLst>
                <a:outerShdw blurRad="50800" dist="38100" dir="18900000" algn="bl" rotWithShape="0">
                  <a:prstClr val="black">
                    <a:alpha val="40000"/>
                  </a:prstClr>
                </a:outerShdw>
              </a:effectLst>
              <a:latin typeface="AvenirNext LT Pro Bold" panose="020B0804020202020204" pitchFamily="34" charset="0"/>
            </a:endParaRPr>
          </a:p>
        </p:txBody>
      </p:sp>
    </p:spTree>
    <p:extLst>
      <p:ext uri="{BB962C8B-B14F-4D97-AF65-F5344CB8AC3E}">
        <p14:creationId xmlns:p14="http://schemas.microsoft.com/office/powerpoint/2010/main" val="7075828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accent4">
                    <a:lumMod val="75000"/>
                  </a:schemeClr>
                </a:solidFill>
                <a:latin typeface="AvenirNext LT Pro Bold" panose="020B0804020202020204" pitchFamily="34" charset="0"/>
              </a:rPr>
              <a:t> </a:t>
            </a:r>
          </a:p>
        </p:txBody>
      </p:sp>
      <p:sp>
        <p:nvSpPr>
          <p:cNvPr id="5" name="Rectangle 4"/>
          <p:cNvSpPr/>
          <p:nvPr/>
        </p:nvSpPr>
        <p:spPr>
          <a:xfrm>
            <a:off x="11304054" y="6324039"/>
            <a:ext cx="887946" cy="297711"/>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E0A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0755815" y="6269348"/>
            <a:ext cx="514885" cy="400110"/>
          </a:xfrm>
          <a:prstGeom prst="rect">
            <a:avLst/>
          </a:prstGeom>
          <a:noFill/>
        </p:spPr>
        <p:txBody>
          <a:bodyPr wrap="none" rtlCol="0">
            <a:spAutoFit/>
          </a:bodyPr>
          <a:lstStyle/>
          <a:p>
            <a:pPr lvl="0"/>
            <a:r>
              <a:rPr lang="fr-FR" sz="2000" b="1" dirty="0" smtClean="0">
                <a:solidFill>
                  <a:srgbClr val="8A817C"/>
                </a:solidFill>
                <a:latin typeface="AvenirNext LT Pro Bold" panose="020B0804020202020204" pitchFamily="34" charset="0"/>
              </a:rPr>
              <a:t>08</a:t>
            </a:r>
            <a:endParaRPr lang="fr-FR" sz="2000" b="1" dirty="0">
              <a:solidFill>
                <a:srgbClr val="8A817C"/>
              </a:solidFill>
              <a:latin typeface="AvenirNext LT Pro Bold" panose="020B0804020202020204" pitchFamily="34" charset="0"/>
            </a:endParaRPr>
          </a:p>
        </p:txBody>
      </p:sp>
      <p:sp>
        <p:nvSpPr>
          <p:cNvPr id="9" name="ZoneTexte 8"/>
          <p:cNvSpPr txBox="1"/>
          <p:nvPr/>
        </p:nvSpPr>
        <p:spPr>
          <a:xfrm>
            <a:off x="286460" y="153142"/>
            <a:ext cx="2741456" cy="707886"/>
          </a:xfrm>
          <a:prstGeom prst="rect">
            <a:avLst/>
          </a:prstGeom>
          <a:noFill/>
        </p:spPr>
        <p:txBody>
          <a:bodyPr wrap="none" rtlCol="0">
            <a:spAutoFit/>
          </a:bodyPr>
          <a:lstStyle/>
          <a:p>
            <a:pPr algn="ctr"/>
            <a:r>
              <a:rPr lang="fr-FR" sz="4000" b="1" spc="50" dirty="0" smtClean="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rPr>
              <a:t>Définition</a:t>
            </a:r>
            <a:endParaRPr lang="fr-FR" sz="4000" b="1" spc="50" dirty="0">
              <a:ln w="0"/>
              <a:solidFill>
                <a:srgbClr val="E0AFA0"/>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03" y="219456"/>
            <a:ext cx="9937395" cy="6858000"/>
          </a:xfrm>
          <a:prstGeom prst="rect">
            <a:avLst/>
          </a:prstGeom>
        </p:spPr>
      </p:pic>
      <p:sp>
        <p:nvSpPr>
          <p:cNvPr id="11" name="Rectangle 10"/>
          <p:cNvSpPr/>
          <p:nvPr/>
        </p:nvSpPr>
        <p:spPr>
          <a:xfrm>
            <a:off x="1920240" y="1899113"/>
            <a:ext cx="8351520" cy="2677656"/>
          </a:xfrm>
          <a:prstGeom prst="rect">
            <a:avLst/>
          </a:prstGeom>
        </p:spPr>
        <p:txBody>
          <a:bodyPr wrap="square">
            <a:spAutoFit/>
          </a:bodyPr>
          <a:lstStyle/>
          <a:p>
            <a:pPr algn="ctr"/>
            <a:r>
              <a:rPr lang="fr-FR" sz="2800" b="1" dirty="0" smtClean="0">
                <a:solidFill>
                  <a:srgbClr val="F4F3EE"/>
                </a:solidFill>
                <a:latin typeface="Bebas Neue Bold" panose="020B0604020202020204" charset="0"/>
              </a:rPr>
              <a:t>Le </a:t>
            </a:r>
            <a:r>
              <a:rPr lang="fr-FR" sz="2800" b="1" dirty="0" err="1" smtClean="0">
                <a:solidFill>
                  <a:srgbClr val="F4F3EE"/>
                </a:solidFill>
                <a:latin typeface="Bebas Neue Bold" panose="020B0604020202020204" charset="0"/>
              </a:rPr>
              <a:t>classifieur</a:t>
            </a:r>
            <a:r>
              <a:rPr lang="fr-FR" sz="2800" b="1" dirty="0" smtClean="0">
                <a:solidFill>
                  <a:srgbClr val="F4F3EE"/>
                </a:solidFill>
                <a:latin typeface="Bebas Neue Bold" panose="020B0604020202020204" charset="0"/>
              </a:rPr>
              <a:t> </a:t>
            </a:r>
            <a:r>
              <a:rPr lang="fr-FR" sz="2800" b="1" dirty="0" smtClean="0">
                <a:solidFill>
                  <a:srgbClr val="F4F3EE"/>
                </a:solidFill>
                <a:latin typeface="Bebas Neue Bold" panose="020B0604020202020204" charset="0"/>
              </a:rPr>
              <a:t>bayésien naïf </a:t>
            </a:r>
            <a:r>
              <a:rPr lang="fr-FR" sz="2800" b="1" dirty="0" smtClean="0">
                <a:solidFill>
                  <a:srgbClr val="463F3A"/>
                </a:solidFill>
                <a:latin typeface="Bebas Neue Bold" panose="020B0604020202020204" charset="0"/>
              </a:rPr>
              <a:t>est un algorithme de classification qui utilise le théorème de Bayes pour calculer la probabilité qu'un exemple appartienne à une certaine classe en fonction de la fréquence d'occurrence de ses caractéristiques dans la base de données d'apprentissage.</a:t>
            </a:r>
            <a:endParaRPr lang="fr-FR" sz="2800" b="1" dirty="0">
              <a:solidFill>
                <a:srgbClr val="463F3A"/>
              </a:solidFill>
              <a:latin typeface="Bebas Neue Bold" panose="020B0604020202020204" charset="0"/>
            </a:endParaRPr>
          </a:p>
        </p:txBody>
      </p:sp>
    </p:spTree>
    <p:extLst>
      <p:ext uri="{BB962C8B-B14F-4D97-AF65-F5344CB8AC3E}">
        <p14:creationId xmlns:p14="http://schemas.microsoft.com/office/powerpoint/2010/main" val="3539794526"/>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8A8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4800" dirty="0">
              <a:solidFill>
                <a:srgbClr val="E0AFA0"/>
              </a:solidFill>
            </a:endParaRPr>
          </a:p>
        </p:txBody>
      </p:sp>
      <p:sp>
        <p:nvSpPr>
          <p:cNvPr id="5" name="Rectangle 4"/>
          <p:cNvSpPr/>
          <p:nvPr/>
        </p:nvSpPr>
        <p:spPr>
          <a:xfrm>
            <a:off x="11304054" y="6324039"/>
            <a:ext cx="887946" cy="297711"/>
          </a:xfrm>
          <a:prstGeom prst="rect">
            <a:avLst/>
          </a:prstGeom>
          <a:solidFill>
            <a:srgbClr val="BCB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98274" y="6324039"/>
            <a:ext cx="419516" cy="297711"/>
          </a:xfrm>
          <a:prstGeom prst="rect">
            <a:avLst/>
          </a:prstGeom>
          <a:solidFill>
            <a:srgbClr val="F4F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463F3A"/>
              </a:solidFill>
            </a:endParaRPr>
          </a:p>
        </p:txBody>
      </p:sp>
      <p:sp>
        <p:nvSpPr>
          <p:cNvPr id="7" name="ZoneTexte 6"/>
          <p:cNvSpPr txBox="1"/>
          <p:nvPr/>
        </p:nvSpPr>
        <p:spPr>
          <a:xfrm>
            <a:off x="10760312" y="6274992"/>
            <a:ext cx="514885" cy="400110"/>
          </a:xfrm>
          <a:prstGeom prst="rect">
            <a:avLst/>
          </a:prstGeom>
          <a:noFill/>
        </p:spPr>
        <p:txBody>
          <a:bodyPr wrap="none" rtlCol="0">
            <a:spAutoFit/>
          </a:bodyPr>
          <a:lstStyle/>
          <a:p>
            <a:pPr lvl="0"/>
            <a:r>
              <a:rPr lang="fr-FR" sz="2000" b="1" dirty="0" smtClean="0">
                <a:solidFill>
                  <a:srgbClr val="E0AFA0"/>
                </a:solidFill>
                <a:latin typeface="AvenirNext LT Pro Bold" panose="020B0804020202020204" pitchFamily="34" charset="0"/>
              </a:rPr>
              <a:t>09</a:t>
            </a:r>
            <a:endParaRPr lang="fr-FR" sz="2000" b="1" dirty="0">
              <a:solidFill>
                <a:srgbClr val="E0AFA0"/>
              </a:solidFill>
              <a:latin typeface="AvenirNext LT Pro Bold" panose="020B0804020202020204" pitchFamily="34" charset="0"/>
            </a:endParaRPr>
          </a:p>
        </p:txBody>
      </p:sp>
      <p:sp>
        <p:nvSpPr>
          <p:cNvPr id="8" name="ZoneTexte 7"/>
          <p:cNvSpPr txBox="1"/>
          <p:nvPr/>
        </p:nvSpPr>
        <p:spPr>
          <a:xfrm>
            <a:off x="140376" y="153142"/>
            <a:ext cx="8422498" cy="707886"/>
          </a:xfrm>
          <a:prstGeom prst="rect">
            <a:avLst/>
          </a:prstGeom>
          <a:noFill/>
        </p:spPr>
        <p:txBody>
          <a:bodyPr wrap="none" rtlCol="0">
            <a:spAutoFit/>
          </a:bodyPr>
          <a:lstStyle/>
          <a:p>
            <a:pPr algn="ctr"/>
            <a:r>
              <a:rPr lang="fr-FR" sz="4000" b="1" spc="50" dirty="0" smtClean="0">
                <a:ln w="0"/>
                <a:solidFill>
                  <a:srgbClr val="F4F3EE"/>
                </a:solidFill>
                <a:effectLst>
                  <a:outerShdw blurRad="50800" dist="38100" dir="18900000" algn="bl" rotWithShape="0">
                    <a:prstClr val="black">
                      <a:alpha val="40000"/>
                    </a:prstClr>
                  </a:outerShdw>
                </a:effectLst>
                <a:latin typeface="AvenirNext LT Pro Bold" panose="020B0804020202020204" pitchFamily="34" charset="0"/>
              </a:rPr>
              <a:t>Description du modèle </a:t>
            </a:r>
            <a:r>
              <a:rPr lang="fr-FR" sz="4000" b="1" spc="50" dirty="0" err="1" smtClean="0">
                <a:ln w="0"/>
                <a:solidFill>
                  <a:srgbClr val="F4F3EE"/>
                </a:solidFill>
                <a:effectLst>
                  <a:outerShdw blurRad="50800" dist="38100" dir="18900000" algn="bl" rotWithShape="0">
                    <a:prstClr val="black">
                      <a:alpha val="40000"/>
                    </a:prstClr>
                  </a:outerShdw>
                </a:effectLst>
                <a:latin typeface="AvenirNext LT Pro Bold" panose="020B0804020202020204" pitchFamily="34" charset="0"/>
              </a:rPr>
              <a:t>Bayesian</a:t>
            </a:r>
            <a:endParaRPr lang="fr-FR" sz="4000" b="1" spc="50" dirty="0">
              <a:ln w="0"/>
              <a:solidFill>
                <a:srgbClr val="F4F3EE"/>
              </a:solidFill>
              <a:effectLst>
                <a:outerShdw blurRad="50800" dist="38100" dir="18900000" algn="bl" rotWithShape="0">
                  <a:prstClr val="black">
                    <a:alpha val="40000"/>
                  </a:prstClr>
                </a:outerShdw>
              </a:effectLst>
              <a:latin typeface="AvenirNext LT Pro Bold" panose="020B0804020202020204" pitchFamily="34"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03" y="736327"/>
            <a:ext cx="9937395" cy="6858000"/>
          </a:xfrm>
          <a:prstGeom prst="rect">
            <a:avLst/>
          </a:prstGeom>
        </p:spPr>
      </p:pic>
      <p:sp>
        <p:nvSpPr>
          <p:cNvPr id="10" name="Rectangle 9"/>
          <p:cNvSpPr/>
          <p:nvPr/>
        </p:nvSpPr>
        <p:spPr>
          <a:xfrm>
            <a:off x="4498848" y="2307531"/>
            <a:ext cx="6096000" cy="2246769"/>
          </a:xfrm>
          <a:prstGeom prst="rect">
            <a:avLst/>
          </a:prstGeom>
        </p:spPr>
        <p:txBody>
          <a:bodyPr>
            <a:spAutoFit/>
          </a:bodyPr>
          <a:lstStyle/>
          <a:p>
            <a:r>
              <a:rPr lang="fr-FR" sz="2800" b="1" dirty="0" smtClean="0">
                <a:solidFill>
                  <a:srgbClr val="E0AFA0"/>
                </a:solidFill>
                <a:latin typeface="Bebas Neue Bold" panose="020B0604020202020204" charset="0"/>
              </a:rPr>
              <a:t>le modèle probabiliste pour un classificateur bayésien est un modèle conditionnel. Il se base sur la règle de bayes qui s'énonce de la manière suivante :</a:t>
            </a:r>
            <a:endParaRPr lang="fr-FR" sz="2800" b="1" dirty="0">
              <a:solidFill>
                <a:srgbClr val="E0AFA0"/>
              </a:solidFill>
              <a:latin typeface="Bebas Neue Bold" panose="020B0604020202020204" charset="0"/>
            </a:endParaRPr>
          </a:p>
        </p:txBody>
      </p:sp>
      <mc:AlternateContent xmlns:mc="http://schemas.openxmlformats.org/markup-compatibility/2006" xmlns:a14="http://schemas.microsoft.com/office/drawing/2010/main">
        <mc:Choice Requires="a14">
          <p:sp>
            <p:nvSpPr>
              <p:cNvPr id="11" name="Rectangle 10"/>
              <p:cNvSpPr/>
              <p:nvPr/>
            </p:nvSpPr>
            <p:spPr>
              <a:xfrm>
                <a:off x="1852505" y="2414758"/>
                <a:ext cx="2409253" cy="1198213"/>
              </a:xfrm>
              <a:prstGeom prst="rect">
                <a:avLst/>
              </a:prstGeom>
            </p:spPr>
            <p:txBody>
              <a:bodyPr wrap="square">
                <a:spAutoFit/>
              </a:bodyPr>
              <a:lstStyle/>
              <a:p>
                <a:r>
                  <a:rPr lang="fr-FR" sz="2000" i="1" dirty="0" smtClean="0">
                    <a:solidFill>
                      <a:srgbClr val="8A817C"/>
                    </a:solidFill>
                    <a:latin typeface="Cambria Math" panose="02040503050406030204" pitchFamily="18" charset="0"/>
                    <a:ea typeface="Cambria Math" panose="02040503050406030204" pitchFamily="18" charset="0"/>
                  </a:rPr>
                  <a:t>P(A|</a:t>
                </a:r>
                <a14:m>
                  <m:oMath xmlns:m="http://schemas.openxmlformats.org/officeDocument/2006/math">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1</m:t>
                        </m:r>
                      </m:sub>
                    </m:sSub>
                  </m:oMath>
                </a14:m>
                <a:r>
                  <a:rPr lang="fr-FR" sz="2000" i="1" dirty="0" smtClean="0">
                    <a:solidFill>
                      <a:srgbClr val="8A817C"/>
                    </a:solidFill>
                    <a:latin typeface="Cambria Math" panose="02040503050406030204" pitchFamily="18" charset="0"/>
                    <a:ea typeface="Cambria Math" panose="02040503050406030204" pitchFamily="18" charset="0"/>
                  </a:rPr>
                  <a:t>,</a:t>
                </a:r>
                <a:r>
                  <a:rPr lang="fr-FR" sz="2000" dirty="0">
                    <a:solidFill>
                      <a:srgbClr val="8A817C"/>
                    </a:solidFill>
                  </a:rPr>
                  <a:t> </a:t>
                </a:r>
                <a14:m>
                  <m:oMath xmlns:m="http://schemas.openxmlformats.org/officeDocument/2006/math">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b="0" i="1" smtClean="0">
                            <a:solidFill>
                              <a:srgbClr val="8A817C"/>
                            </a:solidFill>
                            <a:latin typeface="Cambria Math" panose="02040503050406030204" pitchFamily="18" charset="0"/>
                          </a:rPr>
                          <m:t>2</m:t>
                        </m:r>
                      </m:sub>
                    </m:sSub>
                  </m:oMath>
                </a14:m>
                <a:r>
                  <a:rPr lang="fr-FR" sz="2000" i="1" dirty="0" smtClean="0">
                    <a:solidFill>
                      <a:srgbClr val="8A817C"/>
                    </a:solidFill>
                    <a:latin typeface="Cambria Math" panose="02040503050406030204" pitchFamily="18" charset="0"/>
                    <a:ea typeface="Cambria Math" panose="02040503050406030204" pitchFamily="18" charset="0"/>
                  </a:rPr>
                  <a:t>,</a:t>
                </a:r>
                <a14:m>
                  <m:oMath xmlns:m="http://schemas.openxmlformats.org/officeDocument/2006/math">
                    <m:r>
                      <a:rPr lang="en-ZA" sz="2000" b="0" i="1" dirty="0" smtClean="0">
                        <a:solidFill>
                          <a:srgbClr val="8A817C"/>
                        </a:solidFill>
                        <a:latin typeface="Cambria Math" panose="02040503050406030204" pitchFamily="18" charset="0"/>
                        <a:ea typeface="Cambria Math" panose="02040503050406030204" pitchFamily="18" charset="0"/>
                      </a:rPr>
                      <m:t> ………,</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b="0" i="1" smtClean="0">
                            <a:solidFill>
                              <a:srgbClr val="8A817C"/>
                            </a:solidFill>
                            <a:latin typeface="Cambria Math" panose="02040503050406030204" pitchFamily="18" charset="0"/>
                          </a:rPr>
                          <m:t>𝑛</m:t>
                        </m:r>
                      </m:sub>
                    </m:sSub>
                  </m:oMath>
                </a14:m>
                <a:r>
                  <a:rPr lang="fr-FR" sz="2000" i="1" dirty="0" smtClean="0">
                    <a:solidFill>
                      <a:srgbClr val="8A817C"/>
                    </a:solidFill>
                    <a:latin typeface="Cambria Math" panose="02040503050406030204" pitchFamily="18" charset="0"/>
                    <a:ea typeface="Cambria Math" panose="02040503050406030204" pitchFamily="18" charset="0"/>
                  </a:rPr>
                  <a:t>)</a:t>
                </a:r>
                <a14:m>
                  <m:oMath xmlns:m="http://schemas.openxmlformats.org/officeDocument/2006/math">
                    <m:r>
                      <a:rPr lang="en-ZA" sz="2000" b="0" i="1" smtClean="0">
                        <a:solidFill>
                          <a:srgbClr val="8A817C"/>
                        </a:solidFill>
                        <a:latin typeface="Cambria Math" panose="02040503050406030204" pitchFamily="18" charset="0"/>
                        <a:ea typeface="Cambria Math" panose="02040503050406030204" pitchFamily="18" charset="0"/>
                      </a:rPr>
                      <m:t> </m:t>
                    </m:r>
                    <m:r>
                      <a:rPr lang="fr-FR" sz="2000" i="1" smtClean="0">
                        <a:solidFill>
                          <a:srgbClr val="8A817C"/>
                        </a:solidFill>
                        <a:latin typeface="Cambria Math" panose="02040503050406030204" pitchFamily="18" charset="0"/>
                        <a:ea typeface="Cambria Math" panose="02040503050406030204" pitchFamily="18" charset="0"/>
                      </a:rPr>
                      <m:t>=</m:t>
                    </m:r>
                    <m:f>
                      <m:fPr>
                        <m:ctrlPr>
                          <a:rPr lang="fr-FR" sz="2000" i="1" smtClean="0">
                            <a:solidFill>
                              <a:srgbClr val="8A817C"/>
                            </a:solidFill>
                            <a:latin typeface="Cambria Math" panose="02040503050406030204" pitchFamily="18" charset="0"/>
                            <a:ea typeface="Cambria Math" panose="02040503050406030204" pitchFamily="18" charset="0"/>
                          </a:rPr>
                        </m:ctrlPr>
                      </m:fPr>
                      <m:num>
                        <m:r>
                          <a:rPr lang="en-ZA" sz="2000" b="0" i="1" smtClean="0">
                            <a:solidFill>
                              <a:srgbClr val="8A817C"/>
                            </a:solidFill>
                            <a:latin typeface="Cambria Math" panose="02040503050406030204" pitchFamily="18" charset="0"/>
                            <a:ea typeface="Cambria Math" panose="02040503050406030204" pitchFamily="18" charset="0"/>
                          </a:rPr>
                          <m:t>𝑃</m:t>
                        </m:r>
                        <m:r>
                          <a:rPr lang="en-ZA" sz="2000" b="0" i="1" smtClean="0">
                            <a:solidFill>
                              <a:srgbClr val="8A817C"/>
                            </a:solidFill>
                            <a:latin typeface="Cambria Math" panose="02040503050406030204" pitchFamily="18" charset="0"/>
                            <a:ea typeface="Cambria Math" panose="02040503050406030204" pitchFamily="18" charset="0"/>
                          </a:rPr>
                          <m:t>(</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1</m:t>
                            </m:r>
                          </m:sub>
                        </m:sSub>
                        <m:r>
                          <m:rPr>
                            <m:nor/>
                          </m:rPr>
                          <a:rPr lang="fr-FR" sz="2000" i="1" dirty="0">
                            <a:solidFill>
                              <a:srgbClr val="8A817C"/>
                            </a:solidFill>
                            <a:latin typeface="Cambria Math" panose="02040503050406030204" pitchFamily="18" charset="0"/>
                            <a:ea typeface="Cambria Math" panose="02040503050406030204" pitchFamily="18" charset="0"/>
                          </a:rPr>
                          <m:t>,</m:t>
                        </m:r>
                        <m:r>
                          <m:rPr>
                            <m:nor/>
                          </m:rPr>
                          <a:rPr lang="fr-FR" sz="2000" dirty="0">
                            <a:solidFill>
                              <a:srgbClr val="8A817C"/>
                            </a:solidFill>
                          </a:rPr>
                          <m:t> </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2</m:t>
                            </m:r>
                          </m:sub>
                        </m:sSub>
                        <m:r>
                          <m:rPr>
                            <m:nor/>
                          </m:rPr>
                          <a:rPr lang="fr-FR" sz="2000" i="1" dirty="0">
                            <a:solidFill>
                              <a:srgbClr val="8A817C"/>
                            </a:solidFill>
                            <a:latin typeface="Cambria Math" panose="02040503050406030204" pitchFamily="18" charset="0"/>
                            <a:ea typeface="Cambria Math" panose="02040503050406030204" pitchFamily="18" charset="0"/>
                          </a:rPr>
                          <m:t>,</m:t>
                        </m:r>
                        <m:r>
                          <a:rPr lang="en-ZA" sz="2000" i="1" dirty="0">
                            <a:solidFill>
                              <a:srgbClr val="8A817C"/>
                            </a:solidFill>
                            <a:latin typeface="Cambria Math" panose="02040503050406030204" pitchFamily="18" charset="0"/>
                            <a:ea typeface="Cambria Math" panose="02040503050406030204" pitchFamily="18" charset="0"/>
                          </a:rPr>
                          <m:t> ………,</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𝑛</m:t>
                            </m:r>
                          </m:sub>
                        </m:sSub>
                        <m:r>
                          <a:rPr lang="en-ZA" sz="2000" b="0" i="1" smtClean="0">
                            <a:solidFill>
                              <a:srgbClr val="8A817C"/>
                            </a:solidFill>
                            <a:latin typeface="Cambria Math" panose="02040503050406030204" pitchFamily="18" charset="0"/>
                            <a:ea typeface="Cambria Math" panose="02040503050406030204" pitchFamily="18" charset="0"/>
                          </a:rPr>
                          <m:t>|</m:t>
                        </m:r>
                        <m:r>
                          <a:rPr lang="en-ZA" sz="2000" b="0" i="1" smtClean="0">
                            <a:solidFill>
                              <a:srgbClr val="8A817C"/>
                            </a:solidFill>
                            <a:latin typeface="Cambria Math" panose="02040503050406030204" pitchFamily="18" charset="0"/>
                            <a:ea typeface="Cambria Math" panose="02040503050406030204" pitchFamily="18" charset="0"/>
                          </a:rPr>
                          <m:t>𝐴</m:t>
                        </m:r>
                        <m:r>
                          <a:rPr lang="en-ZA" sz="2000" b="0" i="1" smtClean="0">
                            <a:solidFill>
                              <a:srgbClr val="8A817C"/>
                            </a:solidFill>
                            <a:latin typeface="Cambria Math" panose="02040503050406030204" pitchFamily="18" charset="0"/>
                            <a:ea typeface="Cambria Math" panose="02040503050406030204" pitchFamily="18" charset="0"/>
                          </a:rPr>
                          <m:t>)∗</m:t>
                        </m:r>
                        <m:r>
                          <a:rPr lang="en-ZA" sz="2000" b="0" i="1" smtClean="0">
                            <a:solidFill>
                              <a:srgbClr val="8A817C"/>
                            </a:solidFill>
                            <a:latin typeface="Cambria Math" panose="02040503050406030204" pitchFamily="18" charset="0"/>
                            <a:ea typeface="Cambria Math" panose="02040503050406030204" pitchFamily="18" charset="0"/>
                          </a:rPr>
                          <m:t>𝑃</m:t>
                        </m:r>
                        <m:r>
                          <a:rPr lang="en-ZA" sz="2000" b="0" i="1" smtClean="0">
                            <a:solidFill>
                              <a:srgbClr val="8A817C"/>
                            </a:solidFill>
                            <a:latin typeface="Cambria Math" panose="02040503050406030204" pitchFamily="18" charset="0"/>
                            <a:ea typeface="Cambria Math" panose="02040503050406030204" pitchFamily="18" charset="0"/>
                          </a:rPr>
                          <m:t>(</m:t>
                        </m:r>
                        <m:r>
                          <a:rPr lang="en-ZA" sz="2000" b="0" i="1" smtClean="0">
                            <a:solidFill>
                              <a:srgbClr val="8A817C"/>
                            </a:solidFill>
                            <a:latin typeface="Cambria Math" panose="02040503050406030204" pitchFamily="18" charset="0"/>
                            <a:ea typeface="Cambria Math" panose="02040503050406030204" pitchFamily="18" charset="0"/>
                          </a:rPr>
                          <m:t>𝐴</m:t>
                        </m:r>
                        <m:r>
                          <a:rPr lang="en-ZA" sz="2000" b="0" i="1" smtClean="0">
                            <a:solidFill>
                              <a:srgbClr val="8A817C"/>
                            </a:solidFill>
                            <a:latin typeface="Cambria Math" panose="02040503050406030204" pitchFamily="18" charset="0"/>
                            <a:ea typeface="Cambria Math" panose="02040503050406030204" pitchFamily="18" charset="0"/>
                          </a:rPr>
                          <m:t>)</m:t>
                        </m:r>
                      </m:num>
                      <m:den>
                        <m:r>
                          <a:rPr lang="en-ZA" sz="2000" b="0" i="1" smtClean="0">
                            <a:solidFill>
                              <a:srgbClr val="8A817C"/>
                            </a:solidFill>
                            <a:latin typeface="Cambria Math" panose="02040503050406030204" pitchFamily="18" charset="0"/>
                            <a:ea typeface="Cambria Math" panose="02040503050406030204" pitchFamily="18" charset="0"/>
                          </a:rPr>
                          <m:t>𝑃</m:t>
                        </m:r>
                        <m:r>
                          <a:rPr lang="en-ZA" sz="2000" b="0" i="1" smtClean="0">
                            <a:solidFill>
                              <a:srgbClr val="8A817C"/>
                            </a:solidFill>
                            <a:latin typeface="Cambria Math" panose="02040503050406030204" pitchFamily="18" charset="0"/>
                            <a:ea typeface="Cambria Math" panose="02040503050406030204" pitchFamily="18" charset="0"/>
                          </a:rPr>
                          <m:t>(</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1</m:t>
                            </m:r>
                          </m:sub>
                        </m:sSub>
                        <m:r>
                          <m:rPr>
                            <m:nor/>
                          </m:rPr>
                          <a:rPr lang="fr-FR" sz="2000" i="1" dirty="0">
                            <a:solidFill>
                              <a:srgbClr val="8A817C"/>
                            </a:solidFill>
                            <a:latin typeface="Cambria Math" panose="02040503050406030204" pitchFamily="18" charset="0"/>
                            <a:ea typeface="Cambria Math" panose="02040503050406030204" pitchFamily="18" charset="0"/>
                          </a:rPr>
                          <m:t>,</m:t>
                        </m:r>
                        <m:r>
                          <m:rPr>
                            <m:nor/>
                          </m:rPr>
                          <a:rPr lang="fr-FR" sz="2000" dirty="0">
                            <a:solidFill>
                              <a:srgbClr val="8A817C"/>
                            </a:solidFill>
                          </a:rPr>
                          <m:t> </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2</m:t>
                            </m:r>
                          </m:sub>
                        </m:sSub>
                        <m:r>
                          <m:rPr>
                            <m:nor/>
                          </m:rPr>
                          <a:rPr lang="fr-FR" sz="2000" i="1" dirty="0">
                            <a:solidFill>
                              <a:srgbClr val="8A817C"/>
                            </a:solidFill>
                            <a:latin typeface="Cambria Math" panose="02040503050406030204" pitchFamily="18" charset="0"/>
                            <a:ea typeface="Cambria Math" panose="02040503050406030204" pitchFamily="18" charset="0"/>
                          </a:rPr>
                          <m:t>,</m:t>
                        </m:r>
                        <m:r>
                          <a:rPr lang="en-ZA" sz="2000" i="1" dirty="0">
                            <a:solidFill>
                              <a:srgbClr val="8A817C"/>
                            </a:solidFill>
                            <a:latin typeface="Cambria Math" panose="02040503050406030204" pitchFamily="18" charset="0"/>
                            <a:ea typeface="Cambria Math" panose="02040503050406030204" pitchFamily="18" charset="0"/>
                          </a:rPr>
                          <m:t> ………,</m:t>
                        </m:r>
                        <m:sSub>
                          <m:sSubPr>
                            <m:ctrlPr>
                              <a:rPr lang="fr-FR" sz="2000" i="1">
                                <a:solidFill>
                                  <a:srgbClr val="8A817C"/>
                                </a:solidFill>
                                <a:latin typeface="Cambria Math" panose="02040503050406030204" pitchFamily="18" charset="0"/>
                              </a:rPr>
                            </m:ctrlPr>
                          </m:sSubPr>
                          <m:e>
                            <m:r>
                              <a:rPr lang="en-ZA" sz="2000" i="1">
                                <a:solidFill>
                                  <a:srgbClr val="8A817C"/>
                                </a:solidFill>
                                <a:latin typeface="Cambria Math" panose="02040503050406030204" pitchFamily="18" charset="0"/>
                              </a:rPr>
                              <m:t>𝐵</m:t>
                            </m:r>
                          </m:e>
                          <m:sub>
                            <m:r>
                              <a:rPr lang="en-ZA" sz="2000" i="1">
                                <a:solidFill>
                                  <a:srgbClr val="8A817C"/>
                                </a:solidFill>
                                <a:latin typeface="Cambria Math" panose="02040503050406030204" pitchFamily="18" charset="0"/>
                              </a:rPr>
                              <m:t>𝑛</m:t>
                            </m:r>
                          </m:sub>
                        </m:sSub>
                        <m:r>
                          <a:rPr lang="en-ZA" sz="2000" b="0" i="1" smtClean="0">
                            <a:solidFill>
                              <a:srgbClr val="8A817C"/>
                            </a:solidFill>
                            <a:latin typeface="Cambria Math" panose="02040503050406030204" pitchFamily="18" charset="0"/>
                            <a:ea typeface="Cambria Math" panose="02040503050406030204" pitchFamily="18" charset="0"/>
                          </a:rPr>
                          <m:t>)</m:t>
                        </m:r>
                      </m:den>
                    </m:f>
                  </m:oMath>
                </a14:m>
                <a:endParaRPr lang="fr-FR" sz="2000" i="1" dirty="0">
                  <a:solidFill>
                    <a:srgbClr val="8A817C"/>
                  </a:solidFill>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852505" y="2414758"/>
                <a:ext cx="2409253" cy="1198213"/>
              </a:xfrm>
              <a:prstGeom prst="rect">
                <a:avLst/>
              </a:prstGeom>
              <a:blipFill rotWithShape="0">
                <a:blip r:embed="rId3"/>
                <a:stretch>
                  <a:fillRect l="-2785" t="-3553"/>
                </a:stretch>
              </a:blipFill>
            </p:spPr>
            <p:txBody>
              <a:bodyPr/>
              <a:lstStyle/>
              <a:p>
                <a:r>
                  <a:rPr lang="fr-FR">
                    <a:noFill/>
                  </a:rPr>
                  <a:t> </a:t>
                </a:r>
              </a:p>
            </p:txBody>
          </p:sp>
        </mc:Fallback>
      </mc:AlternateContent>
      <p:sp>
        <p:nvSpPr>
          <p:cNvPr id="12" name="Flèche droite rayée 11"/>
          <p:cNvSpPr/>
          <p:nvPr/>
        </p:nvSpPr>
        <p:spPr>
          <a:xfrm rot="5400000">
            <a:off x="129540" y="6088380"/>
            <a:ext cx="586740" cy="495300"/>
          </a:xfrm>
          <a:prstGeom prst="stripedRightArrow">
            <a:avLst/>
          </a:prstGeom>
          <a:solidFill>
            <a:srgbClr val="463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82931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1008</Words>
  <Application>Microsoft Office PowerPoint</Application>
  <PresentationFormat>Grand écran</PresentationFormat>
  <Paragraphs>191</Paragraphs>
  <Slides>25</Slides>
  <Notes>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Arial</vt:lpstr>
      <vt:lpstr>AvenirNext LT Pro Bold</vt:lpstr>
      <vt:lpstr>Bebas Neue Bold</vt:lpstr>
      <vt:lpstr>Bebas Neue BoldCorps)</vt:lpstr>
      <vt:lpstr>Calibri</vt:lpstr>
      <vt:lpstr>Calibri Light</vt:lpstr>
      <vt:lpstr>Cambria Math</vt:lpstr>
      <vt:lpstr>Symbol</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69</cp:revision>
  <dcterms:created xsi:type="dcterms:W3CDTF">2023-03-26T02:23:00Z</dcterms:created>
  <dcterms:modified xsi:type="dcterms:W3CDTF">2023-03-29T00:36:21Z</dcterms:modified>
</cp:coreProperties>
</file>